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3.xml" ContentType="application/vnd.openxmlformats-officedocument.theme+xml"/>
  <Override PartName="/ppt/slideLayouts/slideLayout2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  <p:sldMasterId id="2147483813" r:id="rId3"/>
    <p:sldMasterId id="2147483895" r:id="rId4"/>
  </p:sldMasterIdLst>
  <p:notesMasterIdLst>
    <p:notesMasterId r:id="rId27"/>
  </p:notesMasterIdLst>
  <p:sldIdLst>
    <p:sldId id="2147482756" r:id="rId5"/>
    <p:sldId id="2147482757" r:id="rId6"/>
    <p:sldId id="2147470187" r:id="rId7"/>
    <p:sldId id="272" r:id="rId8"/>
    <p:sldId id="2147482758" r:id="rId9"/>
    <p:sldId id="2147482759" r:id="rId10"/>
    <p:sldId id="2147482760" r:id="rId11"/>
    <p:sldId id="2147470188" r:id="rId12"/>
    <p:sldId id="2147482762" r:id="rId13"/>
    <p:sldId id="2147482763" r:id="rId14"/>
    <p:sldId id="2147482765" r:id="rId15"/>
    <p:sldId id="2147482769" r:id="rId16"/>
    <p:sldId id="322" r:id="rId17"/>
    <p:sldId id="2147482766" r:id="rId18"/>
    <p:sldId id="2147482771" r:id="rId19"/>
    <p:sldId id="2147482772" r:id="rId20"/>
    <p:sldId id="2147482773" r:id="rId21"/>
    <p:sldId id="2147482774" r:id="rId22"/>
    <p:sldId id="2147482775" r:id="rId23"/>
    <p:sldId id="2147482776" r:id="rId24"/>
    <p:sldId id="2147470198" r:id="rId25"/>
    <p:sldId id="5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05775-3946-1A5A-5510-34FCC3FEDB2D}" name="Christopher Kirschten - CW" initials="CK" userId="S::christopher.kirschten@cfainstitute.org::22455bd1-568b-4ee2-8c9e-16793a834605" providerId="AD"/>
  <p188:author id="{7C0BBBB1-A7B2-0DFD-8B01-2AAD8BC4C5F5}" name="Michelle DeMarco" initials="MD" userId="S::michelle.demarco@cfainstitute.org::8d291132-ca42-4114-a06e-cac98ca73e3d" providerId="AD"/>
  <p188:author id="{A5498FDF-5C0A-BEE6-F77A-DBC43EA6FFAF}" name="Brittany Morasse" initials="BM" userId="S::brittany.morasse@cfainstitute.org::223c7bb9-fd71-474f-8e88-157315eeeb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2C402-0D94-4F4A-B8F8-A51BCD7F882E}" v="3" dt="2025-11-03T19:58:37.079"/>
    <p1510:client id="{83252B53-E57C-D149-81CC-46AF77F8C9E8}" v="184" dt="2025-11-04T00:39:57.119"/>
    <p1510:client id="{8B778EAC-F920-D019-5A54-7243CF42B13B}" v="60" dt="2025-11-04T15:51:27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4" autoAdjust="0"/>
    <p:restoredTop sz="94668"/>
  </p:normalViewPr>
  <p:slideViewPr>
    <p:cSldViewPr snapToGrid="0">
      <p:cViewPr>
        <p:scale>
          <a:sx n="100" d="100"/>
          <a:sy n="100" d="100"/>
        </p:scale>
        <p:origin x="110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B7532-B196-47CE-90EC-98E90E5789D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73BD-E2B7-4E6E-A791-E8541B828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the 24 team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7787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25272F-C41F-221F-0AA3-A7AF0DF46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99" y="270942"/>
            <a:ext cx="3209159" cy="1080187"/>
          </a:xfrm>
          <a:prstGeom prst="rect">
            <a:avLst/>
          </a:prstGeom>
        </p:spPr>
      </p:pic>
      <p:pic>
        <p:nvPicPr>
          <p:cNvPr id="11" name="Picture 10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395C89A0-B92F-C0E7-2D2B-86475F910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03A9D68-8F74-784C-88FA-EDC9BEE77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/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0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2699-6D86-4659-D799-4912355B6C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5099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C741-2459-B0EB-B696-D51B2770FDD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8342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8366-4C6B-15F1-2EC8-23DEC891C1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4797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652F3F-B68F-070A-0393-A10B96780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4960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17E2-4C55-360C-9F54-BFC432B482D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4908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E6DA1B-09AD-6211-A6CB-0278735C7A7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4439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0E2453-DB81-82A4-3405-D5E14BB626E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818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5026134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29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39128" y="4315969"/>
            <a:ext cx="2423160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73768" y="4315969"/>
            <a:ext cx="2008632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1228E4-8377-6E68-3D10-D550A75C2B2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060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3524F-ADB9-5EB7-841A-A2297D3830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5122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43888B-3D0A-A12B-2C3F-3CD26A3FF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859D8D-0525-93EA-1323-6E608B1CE6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5968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C246B3-A122-2C67-A52A-6FFA2D84FCC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9627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A2C275-350A-2BF9-CB81-7E8AB07E77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5122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C163C0-0F5B-5F76-E6E9-DA947DA50F6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F454EB-969E-695D-5173-002A800FC68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15968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6D5804-1B6C-EBCD-B26D-AE39D7A1283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959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850120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6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dirty="0">
                <a:solidFill>
                  <a:schemeClr val="accent2"/>
                </a:solidFill>
              </a:defRPr>
            </a:lvl1pPr>
            <a:lvl2pPr marL="179388" indent="0">
              <a:tabLst/>
              <a:defRPr lang="en-US" sz="1800" b="0" dirty="0">
                <a:solidFill>
                  <a:schemeClr val="accent2"/>
                </a:solidFill>
              </a:defRPr>
            </a:lvl2pPr>
            <a:lvl3pPr marL="350838" indent="-225425">
              <a:tabLst/>
              <a:defRPr lang="en-US" sz="1800" b="0" dirty="0">
                <a:solidFill>
                  <a:schemeClr val="accent2"/>
                </a:solidFill>
              </a:defRPr>
            </a:lvl3pPr>
            <a:lvl4pPr>
              <a:defRPr lang="en-US" sz="1800" b="0" dirty="0">
                <a:solidFill>
                  <a:schemeClr val="accent2"/>
                </a:solidFill>
              </a:defRPr>
            </a:lvl4pPr>
            <a:lvl5pPr>
              <a:defRPr lang="en-US" sz="1800" b="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E7F670-5779-2D85-ABED-6B3627E548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55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/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D2811B-4F7D-1E70-1DDB-293FBB480BF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5980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8506968" y="0"/>
            <a:ext cx="36850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7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400" b="1" dirty="0">
                <a:solidFill>
                  <a:schemeClr val="accent1"/>
                </a:solidFill>
              </a:defRPr>
            </a:lvl1pPr>
            <a:lvl2pPr>
              <a:defRPr lang="en-US" sz="1400" dirty="0">
                <a:solidFill>
                  <a:schemeClr val="accent1"/>
                </a:solidFill>
              </a:defRPr>
            </a:lvl2pPr>
            <a:lvl3pPr>
              <a:defRPr lang="en-US" sz="1400" dirty="0">
                <a:solidFill>
                  <a:schemeClr val="accent1"/>
                </a:solidFill>
              </a:defRPr>
            </a:lvl3pPr>
            <a:lvl4pPr>
              <a:defRPr lang="en-US" sz="1400" dirty="0">
                <a:solidFill>
                  <a:schemeClr val="accent1"/>
                </a:solidFill>
              </a:defRPr>
            </a:lvl4pPr>
            <a:lvl5pPr>
              <a:defRPr lang="en-US" sz="1400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2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4DBAA-69D2-AFA3-2DF4-C9360132556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0464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D77116FA-59E4-9678-35EA-2DD82568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514533-C94F-8609-93A6-A19790A94D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690634-037A-6A64-D161-5D586949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831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C23E17BE-2E48-0935-4279-C10DB90E5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468717-5522-4DB6-361A-E875ABE8CCB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BEADF4-725C-3FBB-E8F0-DD9218B3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80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>
              <a:defRPr sz="14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ED32F-D900-C4C9-650D-3C1B3105E559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959319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1"/>
                </a:solidFill>
              </a:defRPr>
            </a:lvl1pPr>
            <a:lvl2pPr>
              <a:defRPr sz="14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404EE-B6C7-1493-016D-2B689B90D1B8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679817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77868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46136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042EB-F58E-FE11-9161-A504845C6B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4796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905029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00457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95885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91314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159245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905028" y="3159245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200456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95884" y="3159245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65637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905028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200456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95884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7196BA3-C288-8086-E479-4FBF9E497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1888832"/>
            <a:ext cx="810693" cy="810693"/>
          </a:xfrm>
          <a:prstGeom prst="rect">
            <a:avLst/>
          </a:prstGeom>
        </p:spPr>
      </p:pic>
      <p:pic>
        <p:nvPicPr>
          <p:cNvPr id="24" name="Picture 23" descr="A blue and black rectangles&#10;&#10;Description automatically generated">
            <a:extLst>
              <a:ext uri="{FF2B5EF4-FFF2-40B4-BE49-F238E27FC236}">
                <a16:creationId xmlns:a16="http://schemas.microsoft.com/office/drawing/2014/main" id="{29FB279F-F0E8-2F9A-6703-86F6DA49F3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028" y="1923088"/>
            <a:ext cx="736474" cy="742183"/>
          </a:xfrm>
          <a:prstGeom prst="rect">
            <a:avLst/>
          </a:prstGeom>
        </p:spPr>
      </p:pic>
      <p:pic>
        <p:nvPicPr>
          <p:cNvPr id="25" name="Picture 24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37265398-1D05-C3C7-10E3-5965EAD04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00456" y="1860287"/>
            <a:ext cx="650838" cy="804984"/>
          </a:xfrm>
          <a:prstGeom prst="rect">
            <a:avLst/>
          </a:prstGeom>
        </p:spPr>
      </p:pic>
      <p:pic>
        <p:nvPicPr>
          <p:cNvPr id="26" name="Picture 25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F223D8AD-ACC1-7E26-22C9-7AAE2C025D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5884" y="1836757"/>
            <a:ext cx="890620" cy="890620"/>
          </a:xfrm>
          <a:prstGeom prst="rect">
            <a:avLst/>
          </a:prstGeom>
        </p:spPr>
      </p:pic>
      <p:pic>
        <p:nvPicPr>
          <p:cNvPr id="27" name="Picture 26" descr="A blue and white clock&#10;&#10;Description automatically generated">
            <a:extLst>
              <a:ext uri="{FF2B5EF4-FFF2-40B4-BE49-F238E27FC236}">
                <a16:creationId xmlns:a16="http://schemas.microsoft.com/office/drawing/2014/main" id="{320E5A69-5809-42DD-3D6B-05F1B13E24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1313" y="2007613"/>
            <a:ext cx="844947" cy="61658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91313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4CCA62-5A2A-6719-2FF5-D957D79781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392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01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8417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5874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331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0788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602736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884171" y="3602736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15874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33311" y="3602736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0788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88417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15874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3331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0788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and black rectangles&#10;&#10;Description automatically generated">
            <a:extLst>
              <a:ext uri="{FF2B5EF4-FFF2-40B4-BE49-F238E27FC236}">
                <a16:creationId xmlns:a16="http://schemas.microsoft.com/office/drawing/2014/main" id="{A5C11F12-075B-CCED-5251-252E655EC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7813" y="2066403"/>
            <a:ext cx="1047233" cy="1055351"/>
          </a:xfrm>
          <a:prstGeom prst="rect">
            <a:avLst/>
          </a:prstGeom>
        </p:spPr>
      </p:pic>
      <p:pic>
        <p:nvPicPr>
          <p:cNvPr id="10" name="Picture 9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4F01B50-B84D-E3F7-F532-B7BDD34E7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475" y="2021962"/>
            <a:ext cx="1152768" cy="1152768"/>
          </a:xfrm>
          <a:prstGeom prst="rect">
            <a:avLst/>
          </a:prstGeom>
        </p:spPr>
      </p:pic>
      <p:pic>
        <p:nvPicPr>
          <p:cNvPr id="11" name="Picture 10" descr="A blue and white clock&#10;&#10;Description automatically generated">
            <a:extLst>
              <a:ext uri="{FF2B5EF4-FFF2-40B4-BE49-F238E27FC236}">
                <a16:creationId xmlns:a16="http://schemas.microsoft.com/office/drawing/2014/main" id="{B6223589-A946-B8F9-23DB-3CB298CB08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401" y="2155701"/>
            <a:ext cx="1201477" cy="876753"/>
          </a:xfrm>
          <a:prstGeom prst="rect">
            <a:avLst/>
          </a:prstGeom>
        </p:spPr>
      </p:pic>
      <p:pic>
        <p:nvPicPr>
          <p:cNvPr id="29" name="Picture 28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5BF9C195-907E-A813-87A2-783B0C943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7359" y="1977104"/>
            <a:ext cx="1266421" cy="1266421"/>
          </a:xfrm>
          <a:prstGeom prst="rect">
            <a:avLst/>
          </a:prstGeom>
        </p:spPr>
      </p:pic>
      <p:pic>
        <p:nvPicPr>
          <p:cNvPr id="30" name="Picture 29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D188576F-F6D8-E7B1-C1FA-C0F82357D8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33268" y="1977104"/>
            <a:ext cx="925462" cy="11446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8E93F6-68CD-29D8-FD48-BE252C6D1CB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0175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21" y="1276539"/>
            <a:ext cx="4068025" cy="5703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266DC31C-6F0B-47FA-6872-96690E81B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568" y="511033"/>
            <a:ext cx="1101849" cy="11018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4D9861-A635-D728-8C5A-C5A03E8551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3328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F5CF95-46EC-A5AA-8BA2-26E8B0B1B5C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27521" y="94483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0215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286000"/>
            <a:ext cx="10977279" cy="3334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03371D-95A1-CE04-CB51-17193AB3C4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53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A8DA75-FB00-D9E8-94BB-23E6EDE3D2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534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729" y="860613"/>
            <a:ext cx="3669671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382B-A8FB-9E60-A6B8-2CA3707784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12729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7687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8E2E2C-E1D8-3600-1F6D-487C3A0617EA}"/>
              </a:ext>
            </a:extLst>
          </p:cNvPr>
          <p:cNvSpPr/>
          <p:nvPr userDrawn="1"/>
        </p:nvSpPr>
        <p:spPr>
          <a:xfrm>
            <a:off x="5169529" y="0"/>
            <a:ext cx="70224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4111734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8"/>
            <a:ext cx="4111734" cy="319750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99A093-C444-B416-3E2D-72058A615D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4102681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D6302A-207F-4F17-1921-4825B0CF0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4434840"/>
            <a:ext cx="5486400" cy="1737360"/>
          </a:xfrm>
        </p:spPr>
        <p:txBody>
          <a:bodyPr numCol="2"/>
          <a:lstStyle>
            <a:lvl1pPr>
              <a:defRPr sz="1200" b="1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26EB27-5C47-E5B7-0D16-CBAAF9935A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96000" y="687388"/>
            <a:ext cx="5486400" cy="27699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D8C723B-6EE2-FE37-A79E-37DAD9824EE0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096000" y="1168400"/>
            <a:ext cx="5486400" cy="291465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22A4A-39DB-30EE-2119-7D09252705A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4915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342900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3429000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FF57EF-97E3-11A4-1100-F38E0C6315B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1235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DC3361-9B01-BF52-793E-777D7F62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3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FC08E-7489-D139-3331-DB3981897D3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C45C1BA-960D-125F-2C6F-A1E06878F1D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096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F8094E2-804D-3F0D-FE87-4E4FAEC33F7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96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912979A-3C2A-AAD9-2B4C-184A9831790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77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11D3531-3E96-0C28-F17B-05B39C43768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4577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50CB65E5-4F19-9839-AB0D-BEC289F2A14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4577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5D58218-D6D5-C2FC-BF9C-B24A0CCB02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3058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106B269-D456-8C25-9ABE-23476151D9EB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3058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A260AE45-3B28-335B-BD74-2819BC10A7CF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058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8399-0448-E39F-9EC1-11FD493244E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20853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C4CDCA-94F9-00DC-51EF-E7F4F84BC57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20853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76AAE9-01C7-0C9D-92FA-D90724C371DD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59334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55807-A98D-DABA-0A32-DFBA17F3DF6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59334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2C269D3-7ACC-997D-C150-365315A2422B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59334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FAB9A17-A3DF-E1E8-217B-6F4A8FF54198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7815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B46A8A3-D9DE-81A1-D910-4450032D5812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7815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1A69FD0-1F85-3AFC-222B-2A689BA17EE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7815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D29BAD-2050-638E-B0CB-6FAC30A2E7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0556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7868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46136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EEB533-E99D-D8DB-B98C-3784DC7621F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3184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61688"/>
            <a:ext cx="2743200" cy="148685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4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664208"/>
            <a:ext cx="2286000" cy="22860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93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369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3A3B2-0AB2-C90D-501D-D2452C06A7C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1002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60825B88-96B2-9387-961C-9017F09E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 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7FB2-BC35-3F89-183A-082341696DF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9248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0B882-7E2D-3A5C-E1AE-9A2AB120430D}"/>
              </a:ext>
            </a:extLst>
          </p:cNvPr>
          <p:cNvGrpSpPr/>
          <p:nvPr userDrawn="1"/>
        </p:nvGrpSpPr>
        <p:grpSpPr>
          <a:xfrm>
            <a:off x="5154334" y="684914"/>
            <a:ext cx="7053164" cy="5173810"/>
            <a:chOff x="6378853" y="2598509"/>
            <a:chExt cx="5813147" cy="4264203"/>
          </a:xfrm>
        </p:grpSpPr>
        <p:pic>
          <p:nvPicPr>
            <p:cNvPr id="5" name="Picture 4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5E6FE1D3-52BD-8A3E-4ECB-BBB0BD4D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8363" y="3148888"/>
              <a:ext cx="5213637" cy="3713824"/>
            </a:xfrm>
            <a:prstGeom prst="rect">
              <a:avLst/>
            </a:prstGeom>
          </p:spPr>
        </p:pic>
        <p:pic>
          <p:nvPicPr>
            <p:cNvPr id="6" name="Picture 5" descr="A screen shot of numbers and symbols&#10;&#10;Description automatically generated">
              <a:extLst>
                <a:ext uri="{FF2B5EF4-FFF2-40B4-BE49-F238E27FC236}">
                  <a16:creationId xmlns:a16="http://schemas.microsoft.com/office/drawing/2014/main" id="{9317EB54-6219-B6DD-7939-CDB6007B9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29" t="8347" r="2" b="8"/>
            <a:stretch/>
          </p:blipFill>
          <p:spPr>
            <a:xfrm>
              <a:off x="6378853" y="2598509"/>
              <a:ext cx="4967788" cy="3381468"/>
            </a:xfrm>
            <a:prstGeom prst="rect">
              <a:avLst/>
            </a:prstGeom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1111D-006B-AC28-884B-A419711E06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5917" y="684913"/>
            <a:ext cx="6025896" cy="4105656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D0DD24-4288-5627-4EFC-6A48B7B759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9903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87388"/>
            <a:ext cx="4572000" cy="4572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0EBA34-B0FF-DBC0-045B-B5B66EFA3E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4221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82EC82EF-3E6E-E271-E522-D403457BD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54A4-7120-3603-B48A-3C23C424AA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199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18078914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black border&#10;&#10;Description automatically generated">
            <a:extLst>
              <a:ext uri="{FF2B5EF4-FFF2-40B4-BE49-F238E27FC236}">
                <a16:creationId xmlns:a16="http://schemas.microsoft.com/office/drawing/2014/main" id="{8EF0AD21-194F-3CFE-20A0-FC3F89D15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822"/>
          <a:stretch/>
        </p:blipFill>
        <p:spPr>
          <a:xfrm>
            <a:off x="6089229" y="1261546"/>
            <a:ext cx="6102770" cy="5164297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80CAE2C-65D2-72C5-0D74-825ABBD21C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9106" y="861569"/>
            <a:ext cx="6473952" cy="4306824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5B326-1C84-D77B-065E-AA7C7E34FDA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653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520" y="1124712"/>
            <a:ext cx="4087368" cy="4087368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7C9A64-1433-09DB-3598-B26FBD63920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4898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FAD20-C231-D0C9-1404-B5C84F703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02" r="28360"/>
          <a:stretch/>
        </p:blipFill>
        <p:spPr>
          <a:xfrm>
            <a:off x="4649551" y="247439"/>
            <a:ext cx="7542449" cy="6363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1C71EE-6D02-2C69-FCD6-00D6A254C5C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1507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9AC916-8EE2-F611-6DC5-5ABC76778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65487F1-C21A-94A8-1632-58F818A2E1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1D2F-74BD-7611-B1AB-F968A8BE23D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84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FAC0F-D95A-58F0-6CC0-6EB4B98A9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F32BC729-F69F-41DF-21E9-706F0EA9AE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B9BB4-07BC-0859-6039-0BBA35F9A11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3621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F0FD70F6-C90D-F610-3F1E-0731264A1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B8578-8536-95E2-05DB-327FD1D512A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8841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3A7C5441-32E0-4544-E941-82FA49B25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2340864"/>
            <a:ext cx="6096000" cy="4517136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17F08B4-6B39-CF48-5659-86BE4E75B2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3" y="-904"/>
            <a:ext cx="6099048" cy="4169663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81DAB-032B-E5BD-8987-56002ABB5F4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3915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quare with black border&#10;&#10;Description automatically generated">
            <a:extLst>
              <a:ext uri="{FF2B5EF4-FFF2-40B4-BE49-F238E27FC236}">
                <a16:creationId xmlns:a16="http://schemas.microsoft.com/office/drawing/2014/main" id="{A746F025-622C-F9C4-F01F-8E059EE43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927" y="1601258"/>
            <a:ext cx="5708073" cy="5256742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6144" y="0"/>
            <a:ext cx="5705856" cy="4498848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42C435-236B-6B1A-CB9A-786200853C6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6471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quare with a black background&#10;&#10;Description automatically generated">
            <a:extLst>
              <a:ext uri="{FF2B5EF4-FFF2-40B4-BE49-F238E27FC236}">
                <a16:creationId xmlns:a16="http://schemas.microsoft.com/office/drawing/2014/main" id="{AFA87D52-7641-5C67-D0A0-357D54896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1A7A37-C1DB-45A9-BBB2-A84ACE394FA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0078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00345FF7-0213-C5E9-C74B-74C47815E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D04C40-7BA3-33A2-73DB-7EEC68C37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7889" y="946880"/>
            <a:ext cx="4965192" cy="493776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B8DA0-78D9-FF55-A7E3-8EBF5D6B70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43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21272472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0DE8F8A1-FFC0-5D5D-34C4-0DE35D7B6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020520" y="682170"/>
            <a:ext cx="6171479" cy="6175829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960" y="1234440"/>
            <a:ext cx="3566160" cy="356616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B1D3-3CB1-4569-86DA-F998D2D47E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3022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61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32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FF5C02B-D6A8-F290-2E29-F96B58D53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672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897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F1FEC-FC9B-5A24-ADFD-E96F5845B4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0" y="0"/>
            <a:ext cx="3810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97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789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B6915-BF75-E111-D330-1DD70CBAEC65}"/>
              </a:ext>
            </a:extLst>
          </p:cNvPr>
          <p:cNvSpPr txBox="1"/>
          <p:nvPr userDrawn="1"/>
        </p:nvSpPr>
        <p:spPr>
          <a:xfrm>
            <a:off x="473308" y="4224144"/>
            <a:ext cx="4985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2"/>
                </a:solidFill>
                <a:latin typeface="Flecha S Medium" panose="02050703060505060204" pitchFamily="18" charset="77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F04A9-7FB4-206D-6D50-251EE16E2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394" r="19041"/>
          <a:stretch/>
        </p:blipFill>
        <p:spPr>
          <a:xfrm>
            <a:off x="6111018" y="0"/>
            <a:ext cx="6097064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311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63FB08-913E-A540-03AA-E526F6B296D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6405279" cy="50071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8548A8-495E-F717-2EC6-8E21593DA2C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5581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6807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121408"/>
            <a:ext cx="6405279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B9A353-2E47-AA6F-BFD6-AE895167D4B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5793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6D797A-F7E6-B4A1-BF93-DE389A191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87563" y="6198594"/>
            <a:ext cx="2743200" cy="18717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665DFC-E6E1-AC46-8C75-398C3AC7E5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17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25272F-C41F-221F-0AA3-A7AF0DF46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99" y="270942"/>
            <a:ext cx="3209159" cy="1080187"/>
          </a:xfrm>
          <a:prstGeom prst="rect">
            <a:avLst/>
          </a:prstGeom>
        </p:spPr>
      </p:pic>
      <p:pic>
        <p:nvPicPr>
          <p:cNvPr id="11" name="Picture 10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395C89A0-B92F-C0E7-2D2B-86475F910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03A9D68-8F74-784C-88FA-EDC9BEE77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/>
            </a:lvl1pPr>
          </a:lstStyle>
          <a:p>
            <a:pPr lvl="0"/>
            <a:r>
              <a:rPr lang="en-US"/>
              <a:t>Month xx, </a:t>
            </a:r>
            <a:r>
              <a:rPr lang="en-US" err="1"/>
              <a:t>xxxx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599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BE351D0F-548B-C8B5-E4F5-27C0BA3FE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DED7CF9-F191-CABB-B8EC-BAFEE23BF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350" y="510266"/>
            <a:ext cx="2741522" cy="592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Presentation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First Last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21F297B-0637-9ABD-12E3-5428E0F0B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Month xx, </a:t>
            </a:r>
            <a:r>
              <a:rPr lang="en-US" err="1"/>
              <a:t>xxxx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603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61D86-26BE-0782-B9C1-337F57D821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696244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B0112-5FB7-06C8-73F4-9770574E19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765176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A0EA0990-A2F4-1BF9-7E2E-0F928BF43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3DA334-BD67-3270-BB6B-1974F72537E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5504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48FC7204-5736-4986-257C-8B009A7B6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1DFE6FA-E4B1-90C8-AD9A-BAC2391E3C4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300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ABD6A7-97DC-0F94-73C1-05E5826CC6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2EED-DAB1-2FA3-9475-434B19BD84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3609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E0DBAF3-315B-0F99-2AB9-2CCA70A059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DE136-7733-53B9-929D-67A8295584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241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119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400"/>
              </a:spcAft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B3F0A-DA00-A216-2B2E-B115DBA31C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1711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2699-6D86-4659-D799-4912355B6C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113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/>
          <a:p>
            <a:r>
              <a:rPr lang="en-US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D2811B-4F7D-1E70-1DDB-293FBB480BF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6990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A8DA75-FB00-D9E8-94BB-23E6EDE3D2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354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18644178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36190379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0724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6665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6405280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Content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58B4A9-FF0E-5E01-939D-8B8963B5E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121" y="2136775"/>
            <a:ext cx="2369433" cy="3679825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Add table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85D06-7DBB-D860-135D-3968C2AE3B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16DC8-948A-4D9A-86B8-AA36E000F3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392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table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528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8B2648-EFDC-4E85-ADA6-3BF0253AB32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82951DA-E01F-A040-D2B9-A2E4C8F21F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8392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6711647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B4BA7AB-7730-19B3-538E-1FC93465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14236"/>
            <a:ext cx="4561239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2590800"/>
            <a:ext cx="4556761" cy="3200400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599" y="1938528"/>
            <a:ext cx="4556761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1289530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6405280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58B4A9-FF0E-5E01-939D-8B8963B5E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121" y="2136775"/>
            <a:ext cx="2369433" cy="3679825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85D06-7DBB-D860-135D-3968C2AE3B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16DC8-948A-4D9A-86B8-AA36E000F3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392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528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8B2648-EFDC-4E85-ADA6-3BF0253AB32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82951DA-E01F-A040-D2B9-A2E4C8F21F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8392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21496314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3427B2F-6A21-192B-1B7F-345925033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42123"/>
            <a:ext cx="5490879" cy="6364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642616"/>
            <a:ext cx="5490879" cy="3187816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2FEE6E-D91A-AAEF-3DBE-92C78473E8F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" y="1938528"/>
            <a:ext cx="54864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1159345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121408"/>
            <a:ext cx="4799798" cy="3651863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Topic goes here</a:t>
            </a:r>
          </a:p>
          <a:p>
            <a:pPr lvl="1"/>
            <a:r>
              <a:rPr lang="en-US"/>
              <a:t>Sub-topic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93473E-2B47-0C6F-19ED-AA2C3FFC4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48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3063241"/>
            <a:ext cx="4799798" cy="27614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</a:defRPr>
            </a:lvl1pPr>
            <a:lvl2pPr marL="261938" indent="-2619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100">
                <a:solidFill>
                  <a:schemeClr val="accent1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table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F17D64-9D3B-C833-73E0-0D513B6C32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020824"/>
            <a:ext cx="3637695" cy="500719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1D0A-A6D5-5B51-BEC3-B6297761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08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8AD24B-4065-AB58-EB41-A2259242AB9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12538" y="195067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2538" y="2423342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16434" y="422519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48721-0354-3DFF-6E2E-F7DC1189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805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2088" y="117088"/>
            <a:ext cx="6623824" cy="6623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AE43A8-7D69-D8E8-8803-71173C8926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AD87C-005A-684E-789F-DC17C92D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59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4088" y="117088"/>
            <a:ext cx="6623824" cy="66238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672" y="2651760"/>
            <a:ext cx="2962656" cy="1554480"/>
          </a:xfrm>
        </p:spPr>
        <p:txBody>
          <a:bodyPr anchor="ctr"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6368DA-6188-6BE1-B9CE-CEB140471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487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C741-2459-B0EB-B696-D51B2770FDD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5352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8366-4C6B-15F1-2EC8-23DEC891C1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5596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652F3F-B68F-070A-0393-A10B96780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7471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17E2-4C55-360C-9F54-BFC432B482D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428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B4BA7AB-7730-19B3-538E-1FC93465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14236"/>
            <a:ext cx="4561239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2590800"/>
            <a:ext cx="4556761" cy="3200400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599" y="1938528"/>
            <a:ext cx="4556761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25054922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E6DA1B-09AD-6211-A6CB-0278735C7A7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7909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0E2453-DB81-82A4-3405-D5E14BB626E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939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5026134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29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39128" y="4315969"/>
            <a:ext cx="2423160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73768" y="4315969"/>
            <a:ext cx="2008632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1228E4-8377-6E68-3D10-D550A75C2B2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2332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3524F-ADB9-5EB7-841A-A2297D3830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5122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43888B-3D0A-A12B-2C3F-3CD26A3FF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859D8D-0525-93EA-1323-6E608B1CE6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5968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C246B3-A122-2C67-A52A-6FFA2D84FCC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9782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A2C275-350A-2BF9-CB81-7E8AB07E77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5122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C163C0-0F5B-5F76-E6E9-DA947DA50F6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F454EB-969E-695D-5173-002A800FC68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15968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6D5804-1B6C-EBCD-B26D-AE39D7A1283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2412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850120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6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dirty="0">
                <a:solidFill>
                  <a:schemeClr val="accent2"/>
                </a:solidFill>
              </a:defRPr>
            </a:lvl1pPr>
            <a:lvl2pPr marL="179388" indent="0">
              <a:tabLst/>
              <a:defRPr lang="en-US" sz="1800" b="0" dirty="0">
                <a:solidFill>
                  <a:schemeClr val="accent2"/>
                </a:solidFill>
              </a:defRPr>
            </a:lvl2pPr>
            <a:lvl3pPr marL="350838" indent="-225425">
              <a:tabLst/>
              <a:defRPr lang="en-US" sz="1800" b="0" dirty="0">
                <a:solidFill>
                  <a:schemeClr val="accent2"/>
                </a:solidFill>
              </a:defRPr>
            </a:lvl3pPr>
            <a:lvl4pPr>
              <a:defRPr lang="en-US" sz="1800" b="0" dirty="0">
                <a:solidFill>
                  <a:schemeClr val="accent2"/>
                </a:solidFill>
              </a:defRPr>
            </a:lvl4pPr>
            <a:lvl5pPr>
              <a:defRPr lang="en-US" sz="1800" b="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E7F670-5779-2D85-ABED-6B3627E548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9759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8506968" y="0"/>
            <a:ext cx="36850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7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400" b="1" dirty="0">
                <a:solidFill>
                  <a:schemeClr val="accent1"/>
                </a:solidFill>
              </a:defRPr>
            </a:lvl1pPr>
            <a:lvl2pPr>
              <a:defRPr lang="en-US" sz="1400" dirty="0">
                <a:solidFill>
                  <a:schemeClr val="accent1"/>
                </a:solidFill>
              </a:defRPr>
            </a:lvl2pPr>
            <a:lvl3pPr>
              <a:defRPr lang="en-US" sz="1400" dirty="0">
                <a:solidFill>
                  <a:schemeClr val="accent1"/>
                </a:solidFill>
              </a:defRPr>
            </a:lvl3pPr>
            <a:lvl4pPr>
              <a:defRPr lang="en-US" sz="1400" dirty="0">
                <a:solidFill>
                  <a:schemeClr val="accent1"/>
                </a:solidFill>
              </a:defRPr>
            </a:lvl4pPr>
            <a:lvl5pPr>
              <a:defRPr lang="en-US" sz="1400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2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4DBAA-69D2-AFA3-2DF4-C9360132556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1296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D77116FA-59E4-9678-35EA-2DD82568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514533-C94F-8609-93A6-A19790A94D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690634-037A-6A64-D161-5D586949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5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C23E17BE-2E48-0935-4279-C10DB90E5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468717-5522-4DB6-361A-E875ABE8CCB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BEADF4-725C-3FBB-E8F0-DD9218B3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56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>
              <a:defRPr sz="14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ED32F-D900-C4C9-650D-3C1B3105E559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58048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3427B2F-6A21-192B-1B7F-345925033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42123"/>
            <a:ext cx="5490879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642616"/>
            <a:ext cx="5490879" cy="3187816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2FEE6E-D91A-AAEF-3DBE-92C78473E8F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" y="1938528"/>
            <a:ext cx="54864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23878464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1"/>
                </a:solidFill>
              </a:defRPr>
            </a:lvl1pPr>
            <a:lvl2pPr>
              <a:defRPr sz="14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404EE-B6C7-1493-016D-2B689B90D1B8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8468188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77868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46136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042EB-F58E-FE11-9161-A504845C6B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47906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905029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00457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95885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91314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159245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905028" y="3159245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200456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95884" y="3159245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65637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2200" b="0" i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905028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200456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95884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7196BA3-C288-8086-E479-4FBF9E497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1888832"/>
            <a:ext cx="810693" cy="810693"/>
          </a:xfrm>
          <a:prstGeom prst="rect">
            <a:avLst/>
          </a:prstGeom>
        </p:spPr>
      </p:pic>
      <p:pic>
        <p:nvPicPr>
          <p:cNvPr id="24" name="Picture 23" descr="A blue and black rectangles&#10;&#10;Description automatically generated">
            <a:extLst>
              <a:ext uri="{FF2B5EF4-FFF2-40B4-BE49-F238E27FC236}">
                <a16:creationId xmlns:a16="http://schemas.microsoft.com/office/drawing/2014/main" id="{29FB279F-F0E8-2F9A-6703-86F6DA49F3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028" y="1923088"/>
            <a:ext cx="736474" cy="742183"/>
          </a:xfrm>
          <a:prstGeom prst="rect">
            <a:avLst/>
          </a:prstGeom>
        </p:spPr>
      </p:pic>
      <p:pic>
        <p:nvPicPr>
          <p:cNvPr id="25" name="Picture 24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37265398-1D05-C3C7-10E3-5965EAD04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00456" y="1860287"/>
            <a:ext cx="650838" cy="804984"/>
          </a:xfrm>
          <a:prstGeom prst="rect">
            <a:avLst/>
          </a:prstGeom>
        </p:spPr>
      </p:pic>
      <p:pic>
        <p:nvPicPr>
          <p:cNvPr id="26" name="Picture 25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F223D8AD-ACC1-7E26-22C9-7AAE2C025D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5884" y="1836757"/>
            <a:ext cx="890620" cy="890620"/>
          </a:xfrm>
          <a:prstGeom prst="rect">
            <a:avLst/>
          </a:prstGeom>
        </p:spPr>
      </p:pic>
      <p:pic>
        <p:nvPicPr>
          <p:cNvPr id="27" name="Picture 26" descr="A blue and white clock&#10;&#10;Description automatically generated">
            <a:extLst>
              <a:ext uri="{FF2B5EF4-FFF2-40B4-BE49-F238E27FC236}">
                <a16:creationId xmlns:a16="http://schemas.microsoft.com/office/drawing/2014/main" id="{320E5A69-5809-42DD-3D6B-05F1B13E24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1313" y="2007613"/>
            <a:ext cx="844947" cy="61658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91313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4CCA62-5A2A-6719-2FF5-D957D79781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5382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01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8417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5874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331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0788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602736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884171" y="3602736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15874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33311" y="3602736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0788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1800" b="0" i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88417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15874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3331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0788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and black rectangles&#10;&#10;Description automatically generated">
            <a:extLst>
              <a:ext uri="{FF2B5EF4-FFF2-40B4-BE49-F238E27FC236}">
                <a16:creationId xmlns:a16="http://schemas.microsoft.com/office/drawing/2014/main" id="{A5C11F12-075B-CCED-5251-252E655EC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7813" y="2066403"/>
            <a:ext cx="1047233" cy="1055351"/>
          </a:xfrm>
          <a:prstGeom prst="rect">
            <a:avLst/>
          </a:prstGeom>
        </p:spPr>
      </p:pic>
      <p:pic>
        <p:nvPicPr>
          <p:cNvPr id="10" name="Picture 9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4F01B50-B84D-E3F7-F532-B7BDD34E7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475" y="2021962"/>
            <a:ext cx="1152768" cy="1152768"/>
          </a:xfrm>
          <a:prstGeom prst="rect">
            <a:avLst/>
          </a:prstGeom>
        </p:spPr>
      </p:pic>
      <p:pic>
        <p:nvPicPr>
          <p:cNvPr id="11" name="Picture 10" descr="A blue and white clock&#10;&#10;Description automatically generated">
            <a:extLst>
              <a:ext uri="{FF2B5EF4-FFF2-40B4-BE49-F238E27FC236}">
                <a16:creationId xmlns:a16="http://schemas.microsoft.com/office/drawing/2014/main" id="{B6223589-A946-B8F9-23DB-3CB298CB08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401" y="2155701"/>
            <a:ext cx="1201477" cy="876753"/>
          </a:xfrm>
          <a:prstGeom prst="rect">
            <a:avLst/>
          </a:prstGeom>
        </p:spPr>
      </p:pic>
      <p:pic>
        <p:nvPicPr>
          <p:cNvPr id="29" name="Picture 28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5BF9C195-907E-A813-87A2-783B0C943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7359" y="1977104"/>
            <a:ext cx="1266421" cy="1266421"/>
          </a:xfrm>
          <a:prstGeom prst="rect">
            <a:avLst/>
          </a:prstGeom>
        </p:spPr>
      </p:pic>
      <p:pic>
        <p:nvPicPr>
          <p:cNvPr id="30" name="Picture 29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D188576F-F6D8-E7B1-C1FA-C0F82357D8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33268" y="1977104"/>
            <a:ext cx="925462" cy="11446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8E93F6-68CD-29D8-FD48-BE252C6D1CB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4039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21" y="1276539"/>
            <a:ext cx="4068025" cy="5703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266DC31C-6F0B-47FA-6872-96690E81B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568" y="511033"/>
            <a:ext cx="1101849" cy="11018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4D9861-A635-D728-8C5A-C5A03E8551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3328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F5CF95-46EC-A5AA-8BA2-26E8B0B1B5C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27521" y="94483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1287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286000"/>
            <a:ext cx="10977279" cy="3334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03371D-95A1-CE04-CB51-17193AB3C4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4021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729" y="860613"/>
            <a:ext cx="3669671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382B-A8FB-9E60-A6B8-2CA3707784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12729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2138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8E2E2C-E1D8-3600-1F6D-487C3A0617EA}"/>
              </a:ext>
            </a:extLst>
          </p:cNvPr>
          <p:cNvSpPr/>
          <p:nvPr userDrawn="1"/>
        </p:nvSpPr>
        <p:spPr>
          <a:xfrm>
            <a:off x="5169529" y="0"/>
            <a:ext cx="70224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4111734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8"/>
            <a:ext cx="4111734" cy="319750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99A093-C444-B416-3E2D-72058A615D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4102681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D6302A-207F-4F17-1921-4825B0CF0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4434840"/>
            <a:ext cx="5486400" cy="1737360"/>
          </a:xfrm>
        </p:spPr>
        <p:txBody>
          <a:bodyPr numCol="2"/>
          <a:lstStyle>
            <a:lvl1pPr>
              <a:defRPr sz="1200" b="1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26EB27-5C47-E5B7-0D16-CBAAF9935A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96000" y="687388"/>
            <a:ext cx="5486400" cy="27699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D8C723B-6EE2-FE37-A79E-37DAD9824EE0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096000" y="1168400"/>
            <a:ext cx="5486400" cy="291465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22A4A-39DB-30EE-2119-7D09252705A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7717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342900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3429000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FF57EF-97E3-11A4-1100-F38E0C6315B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8439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DC3361-9B01-BF52-793E-777D7F62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3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FC08E-7489-D139-3331-DB3981897D3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C45C1BA-960D-125F-2C6F-A1E06878F1D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096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F8094E2-804D-3F0D-FE87-4E4FAEC33F7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96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912979A-3C2A-AAD9-2B4C-184A9831790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77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11D3531-3E96-0C28-F17B-05B39C43768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4577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50CB65E5-4F19-9839-AB0D-BEC289F2A14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4577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5D58218-D6D5-C2FC-BF9C-B24A0CCB02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3058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106B269-D456-8C25-9ABE-23476151D9EB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3058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A260AE45-3B28-335B-BD74-2819BC10A7CF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058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8399-0448-E39F-9EC1-11FD493244E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20853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C4CDCA-94F9-00DC-51EF-E7F4F84BC57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20853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76AAE9-01C7-0C9D-92FA-D90724C371DD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59334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55807-A98D-DABA-0A32-DFBA17F3DF6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59334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2C269D3-7ACC-997D-C150-365315A2422B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59334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FAB9A17-A3DF-E1E8-217B-6F4A8FF54198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7815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B46A8A3-D9DE-81A1-D910-4450032D5812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7815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1A69FD0-1F85-3AFC-222B-2A689BA17EE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7815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D29BAD-2050-638E-B0CB-6FAC30A2E7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81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BE351D0F-548B-C8B5-E4F5-27C0BA3FE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DED7CF9-F191-CABB-B8EC-BAFEE23BF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350" y="510266"/>
            <a:ext cx="2741522" cy="592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Presentation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21F297B-0637-9ABD-12E3-5428E0F0B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62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121408"/>
            <a:ext cx="4799798" cy="3651863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93473E-2B47-0C6F-19ED-AA2C3FFC4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8713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7868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46136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EEB533-E99D-D8DB-B98C-3784DC7621F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35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61688"/>
            <a:ext cx="2743200" cy="148685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4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664208"/>
            <a:ext cx="2286000" cy="22860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93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369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3A3B2-0AB2-C90D-501D-D2452C06A7C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2308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60825B88-96B2-9387-961C-9017F09E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Section title 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7FB2-BC35-3F89-183A-082341696DF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72479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0B882-7E2D-3A5C-E1AE-9A2AB120430D}"/>
              </a:ext>
            </a:extLst>
          </p:cNvPr>
          <p:cNvGrpSpPr/>
          <p:nvPr userDrawn="1"/>
        </p:nvGrpSpPr>
        <p:grpSpPr>
          <a:xfrm>
            <a:off x="5154334" y="684914"/>
            <a:ext cx="7053164" cy="5173810"/>
            <a:chOff x="6378853" y="2598509"/>
            <a:chExt cx="5813147" cy="4264203"/>
          </a:xfrm>
        </p:grpSpPr>
        <p:pic>
          <p:nvPicPr>
            <p:cNvPr id="5" name="Picture 4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5E6FE1D3-52BD-8A3E-4ECB-BBB0BD4D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8363" y="3148888"/>
              <a:ext cx="5213637" cy="3713824"/>
            </a:xfrm>
            <a:prstGeom prst="rect">
              <a:avLst/>
            </a:prstGeom>
          </p:spPr>
        </p:pic>
        <p:pic>
          <p:nvPicPr>
            <p:cNvPr id="6" name="Picture 5" descr="A screen shot of numbers and symbols&#10;&#10;Description automatically generated">
              <a:extLst>
                <a:ext uri="{FF2B5EF4-FFF2-40B4-BE49-F238E27FC236}">
                  <a16:creationId xmlns:a16="http://schemas.microsoft.com/office/drawing/2014/main" id="{9317EB54-6219-B6DD-7939-CDB6007B9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29" t="8347" r="2" b="8"/>
            <a:stretch/>
          </p:blipFill>
          <p:spPr>
            <a:xfrm>
              <a:off x="6378853" y="2598509"/>
              <a:ext cx="4967788" cy="3381468"/>
            </a:xfrm>
            <a:prstGeom prst="rect">
              <a:avLst/>
            </a:prstGeom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1111D-006B-AC28-884B-A419711E06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5917" y="684913"/>
            <a:ext cx="6025896" cy="4105656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Section title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D0DD24-4288-5627-4EFC-6A48B7B759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0999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87388"/>
            <a:ext cx="4572000" cy="4572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0EBA34-B0FF-DBC0-045B-B5B66EFA3E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393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82EC82EF-3E6E-E271-E522-D403457BD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54A4-7120-3603-B48A-3C23C424AA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3215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black border&#10;&#10;Description automatically generated">
            <a:extLst>
              <a:ext uri="{FF2B5EF4-FFF2-40B4-BE49-F238E27FC236}">
                <a16:creationId xmlns:a16="http://schemas.microsoft.com/office/drawing/2014/main" id="{8EF0AD21-194F-3CFE-20A0-FC3F89D15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822"/>
          <a:stretch/>
        </p:blipFill>
        <p:spPr>
          <a:xfrm>
            <a:off x="6089229" y="1261546"/>
            <a:ext cx="6102770" cy="5164297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80CAE2C-65D2-72C5-0D74-825ABBD21C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9106" y="861569"/>
            <a:ext cx="6473952" cy="4306824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5B326-1C84-D77B-065E-AA7C7E34FDA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0125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520" y="1124712"/>
            <a:ext cx="4087368" cy="4087368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7C9A64-1433-09DB-3598-B26FBD63920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4328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FAD20-C231-D0C9-1404-B5C84F703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02" r="28360"/>
          <a:stretch/>
        </p:blipFill>
        <p:spPr>
          <a:xfrm>
            <a:off x="4649551" y="247439"/>
            <a:ext cx="7542449" cy="6363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1C71EE-6D02-2C69-FCD6-00D6A254C5C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66717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9AC916-8EE2-F611-6DC5-5ABC76778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65487F1-C21A-94A8-1632-58F818A2E1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1D2F-74BD-7611-B1AB-F968A8BE23D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83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3063241"/>
            <a:ext cx="4799798" cy="27614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</a:defRPr>
            </a:lvl1pPr>
            <a:lvl2pPr marL="261938" indent="-2619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100">
                <a:solidFill>
                  <a:schemeClr val="accent1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F17D64-9D3B-C833-73E0-0D513B6C32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020824"/>
            <a:ext cx="3637695" cy="500719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1D0A-A6D5-5B51-BEC3-B6297761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405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FAC0F-D95A-58F0-6CC0-6EB4B98A9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F32BC729-F69F-41DF-21E9-706F0EA9AE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B9BB4-07BC-0859-6039-0BBA35F9A11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3992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F0FD70F6-C90D-F610-3F1E-0731264A1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B8578-8536-95E2-05DB-327FD1D512A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21477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3A7C5441-32E0-4544-E941-82FA49B25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2340864"/>
            <a:ext cx="6096000" cy="4517136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17F08B4-6B39-CF48-5659-86BE4E75B2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3" y="-904"/>
            <a:ext cx="6099048" cy="4169663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81DAB-032B-E5BD-8987-56002ABB5F4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0797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quare with black border&#10;&#10;Description automatically generated">
            <a:extLst>
              <a:ext uri="{FF2B5EF4-FFF2-40B4-BE49-F238E27FC236}">
                <a16:creationId xmlns:a16="http://schemas.microsoft.com/office/drawing/2014/main" id="{A746F025-622C-F9C4-F01F-8E059EE43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927" y="1601258"/>
            <a:ext cx="5708073" cy="5256742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6144" y="0"/>
            <a:ext cx="5705856" cy="4498848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42C435-236B-6B1A-CB9A-786200853C6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3503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quare with a black background&#10;&#10;Description automatically generated">
            <a:extLst>
              <a:ext uri="{FF2B5EF4-FFF2-40B4-BE49-F238E27FC236}">
                <a16:creationId xmlns:a16="http://schemas.microsoft.com/office/drawing/2014/main" id="{AFA87D52-7641-5C67-D0A0-357D54896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1A7A37-C1DB-45A9-BBB2-A84ACE394FA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2060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00345FF7-0213-C5E9-C74B-74C47815E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D04C40-7BA3-33A2-73DB-7EEC68C37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7889" y="946880"/>
            <a:ext cx="4965192" cy="493776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B8DA0-78D9-FF55-A7E3-8EBF5D6B70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38917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0DE8F8A1-FFC0-5D5D-34C4-0DE35D7B6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020520" y="682170"/>
            <a:ext cx="6171479" cy="6175829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960" y="1234440"/>
            <a:ext cx="3566160" cy="356616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B1D3-3CB1-4569-86DA-F998D2D47E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51426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675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29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FF5C02B-D6A8-F290-2E29-F96B58D53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9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8AD24B-4065-AB58-EB41-A2259242AB9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12538" y="195067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2538" y="2423342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16434" y="422519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48721-0354-3DFF-6E2E-F7DC1189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733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5884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F1FEC-FC9B-5A24-ADFD-E96F5845B4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0" y="0"/>
            <a:ext cx="3810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7952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273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B6915-BF75-E111-D330-1DD70CBAEC65}"/>
              </a:ext>
            </a:extLst>
          </p:cNvPr>
          <p:cNvSpPr txBox="1"/>
          <p:nvPr userDrawn="1"/>
        </p:nvSpPr>
        <p:spPr>
          <a:xfrm>
            <a:off x="473308" y="4224144"/>
            <a:ext cx="4985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0" i="0">
                <a:solidFill>
                  <a:schemeClr val="accent2"/>
                </a:solidFill>
                <a:latin typeface="Flecha S Medium" panose="02050703060505060204" pitchFamily="18" charset="77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F04A9-7FB4-206D-6D50-251EE16E2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394" r="19041"/>
          <a:stretch/>
        </p:blipFill>
        <p:spPr>
          <a:xfrm>
            <a:off x="6111018" y="0"/>
            <a:ext cx="6097064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305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63FB08-913E-A540-03AA-E526F6B296D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6405279" cy="50071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8548A8-495E-F717-2EC6-8E21593DA2C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8693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8604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121408"/>
            <a:ext cx="6405279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B9A353-2E47-AA6F-BFD6-AE895167D4B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63273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DB4BA-E89C-6392-5D80-F7E6685FD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01D6FD71-29EC-A242-8FE3-44E2AD6A7C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88751"/>
            <a:ext cx="4678732" cy="1447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Presentation Title Goes Here with room for three lines of text if necessary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E09F07C-E952-544F-A73F-CD9563FB1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643502"/>
            <a:ext cx="3581400" cy="11370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en-US"/>
              <a:t>Presenter’s Name</a:t>
            </a:r>
          </a:p>
          <a:p>
            <a:r>
              <a:rPr lang="en-US"/>
              <a:t>Presenter’s Title</a:t>
            </a:r>
          </a:p>
          <a:p>
            <a:r>
              <a:rPr lang="en-US"/>
              <a:t>DD Month YYYY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7125F840-7932-CD41-995B-3D81FAF15A7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57200" y="6308555"/>
            <a:ext cx="2574470" cy="36512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00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© 2024 CFA Institute. All rights reserved.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A49827-5586-9B4A-A1D5-06255B8A0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57200" y="425288"/>
            <a:ext cx="2235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6209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67630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DD6B9-BF2F-9449-A2AD-2B935F97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760"/>
            <a:ext cx="10091269" cy="1238867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8B24E56-6F8C-C64D-80C6-F3FC77187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1" y="6162850"/>
            <a:ext cx="1288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E1B75E-26AB-E548-8C40-3F57B5694E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68498-A73D-3B4C-AFE9-FBBDB7C419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1" y="6162850"/>
            <a:ext cx="4114800" cy="365125"/>
          </a:xfrm>
        </p:spPr>
        <p:txBody>
          <a:bodyPr lIns="0" tIns="0" rIns="0" bIns="0"/>
          <a:lstStyle>
            <a:lvl1pPr algn="ctr">
              <a:defRPr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© 2021 CFA Institute.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5BAEC-C16F-AC44-AEC7-17EAFD4C5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0025" y="6184114"/>
            <a:ext cx="1490423" cy="3217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BD6082-F2F2-9747-8FDA-2004A1495D47}"/>
              </a:ext>
            </a:extLst>
          </p:cNvPr>
          <p:cNvGrpSpPr/>
          <p:nvPr userDrawn="1"/>
        </p:nvGrpSpPr>
        <p:grpSpPr>
          <a:xfrm>
            <a:off x="10994066" y="464289"/>
            <a:ext cx="747823" cy="747020"/>
            <a:chOff x="10761036" y="677843"/>
            <a:chExt cx="694870" cy="694124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F5F5FE76-8F9A-214C-A50B-3EBE96A110CE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0761036" y="677843"/>
              <a:ext cx="317506" cy="317506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BB5587F8-1B98-B14C-95B0-54735E3A58CA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1297153" y="677843"/>
              <a:ext cx="158753" cy="158753"/>
            </a:xfrm>
            <a:prstGeom prst="rtTriangl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E3E450BC-E470-2E44-BD8E-1F1F2B3076C5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1138399" y="1054461"/>
              <a:ext cx="317506" cy="317506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BA64C222-2668-3D43-B6F0-FF46465A96FE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>
              <a:off x="10919788" y="1054461"/>
              <a:ext cx="158753" cy="158753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40219D55-7112-6347-BCE4-9A68E39C7B7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57201" y="1764243"/>
            <a:ext cx="11273247" cy="350397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92454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2088" y="117088"/>
            <a:ext cx="6623824" cy="6623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AE43A8-7D69-D8E8-8803-71173C8926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AD87C-005A-684E-789F-DC17C92D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669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FA0F-7CE1-4947-B7C2-F51E73584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A8F15-038B-4C77-9A22-D08372EFE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5AD76-BFA6-481D-821D-B610CB5E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8E7-51E1-4F9B-8856-5F8E7A08BA6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4A2D9-38DA-4FB0-94C8-60B96601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5E7C-E2F9-4EA5-860F-31FCEB2A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283-10B1-4ECC-B029-7A12270EA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31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DDA19-43EB-A347-BC5C-B88CB45D4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61074"/>
            <a:ext cx="11217349" cy="430177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ADC9E1-8450-0949-9803-00AC9991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091269" cy="12334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3E43B-1AF1-EB40-B568-FC06D0F16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162849"/>
            <a:ext cx="1288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3ECDF6A-FFC4-4EDE-BD10-2DB01E96DB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9DE4795-C278-3641-88A1-7112281489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1" y="6162849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EA89F-C74D-F04E-B29E-78993601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40023" y="6184113"/>
            <a:ext cx="1490423" cy="3217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B2C145-F7EA-5E4E-9400-3385BD62FDA8}"/>
              </a:ext>
            </a:extLst>
          </p:cNvPr>
          <p:cNvGrpSpPr/>
          <p:nvPr/>
        </p:nvGrpSpPr>
        <p:grpSpPr>
          <a:xfrm>
            <a:off x="10678256" y="457200"/>
            <a:ext cx="1053340" cy="1074001"/>
            <a:chOff x="10691107" y="360338"/>
            <a:chExt cx="1053340" cy="1074001"/>
          </a:xfrm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0E8AA5D7-82CD-B841-BADA-9B36B400E2D0}"/>
                </a:ext>
              </a:extLst>
            </p:cNvPr>
            <p:cNvSpPr/>
            <p:nvPr/>
          </p:nvSpPr>
          <p:spPr>
            <a:xfrm rot="10800000">
              <a:off x="11109436" y="360338"/>
              <a:ext cx="635011" cy="63501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EADF773-D0D3-F44A-B238-245F17343A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691107" y="677843"/>
              <a:ext cx="317506" cy="317506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D9686562-EE40-5649-8970-E62AB576616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217775" y="725485"/>
              <a:ext cx="158753" cy="158753"/>
            </a:xfrm>
            <a:prstGeom prst="rtTriangl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7AB4941C-2ADD-1240-B442-C2C2320492E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849860" y="360338"/>
              <a:ext cx="158753" cy="158753"/>
            </a:xfrm>
            <a:prstGeom prst="rtTriangl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CD180ACC-B3BC-F04A-AB65-A601C4D0C6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138399" y="1116833"/>
              <a:ext cx="317506" cy="317506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BAF384E0-9588-7A44-B63D-4C0B51C0233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849859" y="1115368"/>
              <a:ext cx="158753" cy="158753"/>
            </a:xfrm>
            <a:prstGeom prst="rtTriangl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041343DF-7066-1B4A-B1F5-2414547038C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585692" y="1119604"/>
              <a:ext cx="158753" cy="158753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980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F6542-248F-41A1-9901-6E9AAE647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5066" y="6199061"/>
            <a:ext cx="2743200" cy="1871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2">
                    <a:lumMod val="65000"/>
                  </a:schemeClr>
                </a:solidFill>
                <a:latin typeface="Azo Sans" panose="02000000000000000000" pitchFamily="2" charset="0"/>
                <a:cs typeface="Arial" panose="020B0604020202020204" pitchFamily="34" charset="0"/>
              </a:defRPr>
            </a:lvl1pPr>
          </a:lstStyle>
          <a:p>
            <a:fld id="{25665DFC-E6E1-AC46-8C75-398C3AC7E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4088" y="117088"/>
            <a:ext cx="6623824" cy="66238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672" y="2651760"/>
            <a:ext cx="2962656" cy="1554480"/>
          </a:xfrm>
        </p:spPr>
        <p:txBody>
          <a:bodyPr anchor="ctr"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6368DA-6188-6BE1-B9CE-CEB140471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44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C741-2459-B0EB-B696-D51B2770FDD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7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8366-4C6B-15F1-2EC8-23DEC891C15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21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F652F3F-B68F-070A-0393-A10B967801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18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17E2-4C55-360C-9F54-BFC432B482D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990B34-DCCC-0637-3A39-B888C31D72D7}"/>
              </a:ext>
            </a:extLst>
          </p:cNvPr>
          <p:cNvGrpSpPr/>
          <p:nvPr userDrawn="1"/>
        </p:nvGrpSpPr>
        <p:grpSpPr>
          <a:xfrm>
            <a:off x="5780124" y="351481"/>
            <a:ext cx="6127625" cy="6157860"/>
            <a:chOff x="5780124" y="351481"/>
            <a:chExt cx="6127625" cy="6157860"/>
          </a:xfrm>
        </p:grpSpPr>
        <p:pic>
          <p:nvPicPr>
            <p:cNvPr id="8" name="Picture 7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3A71B57-2416-0EE6-F643-5A3457CE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351481"/>
              <a:ext cx="1720011" cy="1739972"/>
            </a:xfrm>
            <a:prstGeom prst="rect">
              <a:avLst/>
            </a:prstGeom>
          </p:spPr>
        </p:pic>
        <p:pic>
          <p:nvPicPr>
            <p:cNvPr id="10" name="Picture 9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7F078736-AFAA-AC3C-51E0-43894B5E6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2560425"/>
              <a:ext cx="1720011" cy="1739972"/>
            </a:xfrm>
            <a:prstGeom prst="rect">
              <a:avLst/>
            </a:prstGeom>
          </p:spPr>
        </p:pic>
        <p:pic>
          <p:nvPicPr>
            <p:cNvPr id="11" name="Picture 10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33D5C7F0-BD5F-6743-C95C-A1DAE9FC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5780124" y="4769369"/>
              <a:ext cx="1720011" cy="1739972"/>
            </a:xfrm>
            <a:prstGeom prst="rect">
              <a:avLst/>
            </a:prstGeom>
          </p:spPr>
        </p:pic>
        <p:pic>
          <p:nvPicPr>
            <p:cNvPr id="12" name="Picture 11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D462BB83-2009-8BC4-28EC-B5F96452B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351481"/>
              <a:ext cx="1720011" cy="1739972"/>
            </a:xfrm>
            <a:prstGeom prst="rect">
              <a:avLst/>
            </a:prstGeom>
          </p:spPr>
        </p:pic>
        <p:pic>
          <p:nvPicPr>
            <p:cNvPr id="13" name="Picture 12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05A66E2-8E5D-11DC-089C-507161ED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2560425"/>
              <a:ext cx="1720011" cy="1739972"/>
            </a:xfrm>
            <a:prstGeom prst="rect">
              <a:avLst/>
            </a:prstGeom>
          </p:spPr>
        </p:pic>
        <p:pic>
          <p:nvPicPr>
            <p:cNvPr id="14" name="Picture 13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08A401AD-93D0-49A9-EE74-376EB851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7989068" y="4769369"/>
              <a:ext cx="1720011" cy="1739972"/>
            </a:xfrm>
            <a:prstGeom prst="rect">
              <a:avLst/>
            </a:prstGeom>
          </p:spPr>
        </p:pic>
        <p:pic>
          <p:nvPicPr>
            <p:cNvPr id="15" name="Picture 14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5A1743CA-DFC0-C251-C271-BF787C74C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351481"/>
              <a:ext cx="1720011" cy="1739972"/>
            </a:xfrm>
            <a:prstGeom prst="rect">
              <a:avLst/>
            </a:prstGeom>
          </p:spPr>
        </p:pic>
        <p:pic>
          <p:nvPicPr>
            <p:cNvPr id="16" name="Picture 15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26703AE7-3432-430B-8F0B-013571EC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2560425"/>
              <a:ext cx="1720011" cy="1739972"/>
            </a:xfrm>
            <a:prstGeom prst="rect">
              <a:avLst/>
            </a:prstGeom>
          </p:spPr>
        </p:pic>
        <p:pic>
          <p:nvPicPr>
            <p:cNvPr id="17" name="Picture 16" descr="A circular blue and black background&#10;&#10;Description automatically generated">
              <a:extLst>
                <a:ext uri="{FF2B5EF4-FFF2-40B4-BE49-F238E27FC236}">
                  <a16:creationId xmlns:a16="http://schemas.microsoft.com/office/drawing/2014/main" id="{C2BE9E68-6658-7AB7-D401-28BF5119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032" r="10953" b="11209"/>
            <a:stretch/>
          </p:blipFill>
          <p:spPr>
            <a:xfrm>
              <a:off x="10187738" y="4769369"/>
              <a:ext cx="1720011" cy="17399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319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75616-E1FA-6274-A4E4-AAB485146407}"/>
              </a:ext>
            </a:extLst>
          </p:cNvPr>
          <p:cNvGrpSpPr/>
          <p:nvPr userDrawn="1"/>
        </p:nvGrpSpPr>
        <p:grpSpPr>
          <a:xfrm>
            <a:off x="5758846" y="355955"/>
            <a:ext cx="6174573" cy="6153385"/>
            <a:chOff x="5758846" y="355955"/>
            <a:chExt cx="6174573" cy="6153385"/>
          </a:xfrm>
        </p:grpSpPr>
        <p:pic>
          <p:nvPicPr>
            <p:cNvPr id="6" name="Picture 5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D0DD864-94A9-9EF5-1089-07D04E4C2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355955"/>
              <a:ext cx="1715588" cy="1735497"/>
            </a:xfrm>
            <a:prstGeom prst="rect">
              <a:avLst/>
            </a:prstGeom>
          </p:spPr>
        </p:pic>
        <p:pic>
          <p:nvPicPr>
            <p:cNvPr id="18" name="Picture 17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42CBF60-482E-E42E-2502-459131822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2564899"/>
              <a:ext cx="1715588" cy="1735497"/>
            </a:xfrm>
            <a:prstGeom prst="rect">
              <a:avLst/>
            </a:prstGeom>
          </p:spPr>
        </p:pic>
        <p:pic>
          <p:nvPicPr>
            <p:cNvPr id="19" name="Picture 18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42CB3768-444C-34F4-DAAA-C239D3BB1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5758846" y="4773843"/>
              <a:ext cx="1715588" cy="1735497"/>
            </a:xfrm>
            <a:prstGeom prst="rect">
              <a:avLst/>
            </a:prstGeom>
          </p:spPr>
        </p:pic>
        <p:pic>
          <p:nvPicPr>
            <p:cNvPr id="20" name="Picture 19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8AC1CE0B-C2CB-5E36-5A4E-C28212D9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355955"/>
              <a:ext cx="1715588" cy="1735497"/>
            </a:xfrm>
            <a:prstGeom prst="rect">
              <a:avLst/>
            </a:prstGeom>
          </p:spPr>
        </p:pic>
        <p:pic>
          <p:nvPicPr>
            <p:cNvPr id="21" name="Picture 20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66262E94-9A7F-D643-B3F9-A1FB24DB4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2564899"/>
              <a:ext cx="1715588" cy="1735497"/>
            </a:xfrm>
            <a:prstGeom prst="rect">
              <a:avLst/>
            </a:prstGeom>
          </p:spPr>
        </p:pic>
        <p:pic>
          <p:nvPicPr>
            <p:cNvPr id="22" name="Picture 21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2FBF6FA8-5D82-9460-508A-9AA3EB7E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7998613" y="4773843"/>
              <a:ext cx="1715588" cy="1735497"/>
            </a:xfrm>
            <a:prstGeom prst="rect">
              <a:avLst/>
            </a:prstGeom>
          </p:spPr>
        </p:pic>
        <p:pic>
          <p:nvPicPr>
            <p:cNvPr id="23" name="Picture 22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A4D8ADEC-3BB6-D09B-E946-126C1A462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355955"/>
              <a:ext cx="1715588" cy="1735497"/>
            </a:xfrm>
            <a:prstGeom prst="rect">
              <a:avLst/>
            </a:prstGeom>
          </p:spPr>
        </p:pic>
        <p:pic>
          <p:nvPicPr>
            <p:cNvPr id="24" name="Picture 23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C91554CB-ABB3-337E-B0B6-843EBE228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2564899"/>
              <a:ext cx="1715588" cy="1735497"/>
            </a:xfrm>
            <a:prstGeom prst="rect">
              <a:avLst/>
            </a:prstGeom>
          </p:spPr>
        </p:pic>
        <p:pic>
          <p:nvPicPr>
            <p:cNvPr id="25" name="Picture 24" descr="A blue circular pattern with lines in the center&#10;&#10;Description automatically generated">
              <a:extLst>
                <a:ext uri="{FF2B5EF4-FFF2-40B4-BE49-F238E27FC236}">
                  <a16:creationId xmlns:a16="http://schemas.microsoft.com/office/drawing/2014/main" id="{FDA5056B-4BB4-96C9-5431-A9BEE9D0D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1" t="10246" r="10953" b="10996"/>
            <a:stretch/>
          </p:blipFill>
          <p:spPr>
            <a:xfrm>
              <a:off x="10217831" y="4773843"/>
              <a:ext cx="1715588" cy="173549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E6DA1B-09AD-6211-A6CB-0278735C7A7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71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61D86-26BE-0782-B9C1-337F57D821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890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12463-897C-3480-2C0B-54B482310469}"/>
              </a:ext>
            </a:extLst>
          </p:cNvPr>
          <p:cNvGrpSpPr/>
          <p:nvPr userDrawn="1"/>
        </p:nvGrpSpPr>
        <p:grpSpPr>
          <a:xfrm>
            <a:off x="5763852" y="335015"/>
            <a:ext cx="6172051" cy="6190563"/>
            <a:chOff x="5763852" y="335015"/>
            <a:chExt cx="6172051" cy="6190563"/>
          </a:xfrm>
        </p:grpSpPr>
        <p:pic>
          <p:nvPicPr>
            <p:cNvPr id="6" name="Picture 5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9C9C109-2747-22A3-A27D-44D4E6B66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335015"/>
              <a:ext cx="1733615" cy="1752127"/>
            </a:xfrm>
            <a:prstGeom prst="rect">
              <a:avLst/>
            </a:prstGeom>
          </p:spPr>
        </p:pic>
        <p:pic>
          <p:nvPicPr>
            <p:cNvPr id="18" name="Picture 17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E0128AE-700F-0194-7F7B-0D1708E08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2554233"/>
              <a:ext cx="1733615" cy="1752127"/>
            </a:xfrm>
            <a:prstGeom prst="rect">
              <a:avLst/>
            </a:prstGeom>
          </p:spPr>
        </p:pic>
        <p:pic>
          <p:nvPicPr>
            <p:cNvPr id="19" name="Picture 18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323343E7-ACC5-9B5B-DCC4-D62B19AD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5763852" y="4773451"/>
              <a:ext cx="1733615" cy="1752127"/>
            </a:xfrm>
            <a:prstGeom prst="rect">
              <a:avLst/>
            </a:prstGeom>
          </p:spPr>
        </p:pic>
        <p:pic>
          <p:nvPicPr>
            <p:cNvPr id="20" name="Picture 19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ECF17C9E-40C9-A1B2-921B-A117E1445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335015"/>
              <a:ext cx="1733615" cy="1752127"/>
            </a:xfrm>
            <a:prstGeom prst="rect">
              <a:avLst/>
            </a:prstGeom>
          </p:spPr>
        </p:pic>
        <p:pic>
          <p:nvPicPr>
            <p:cNvPr id="21" name="Picture 20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62D3AD15-40FB-E0AE-E3FD-E92E188E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2554233"/>
              <a:ext cx="1733615" cy="1752127"/>
            </a:xfrm>
            <a:prstGeom prst="rect">
              <a:avLst/>
            </a:prstGeom>
          </p:spPr>
        </p:pic>
        <p:pic>
          <p:nvPicPr>
            <p:cNvPr id="22" name="Picture 21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B7CF3F1F-9F91-CF4A-FF07-FA15A22A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7983070" y="4773451"/>
              <a:ext cx="1733615" cy="1752127"/>
            </a:xfrm>
            <a:prstGeom prst="rect">
              <a:avLst/>
            </a:prstGeom>
          </p:spPr>
        </p:pic>
        <p:pic>
          <p:nvPicPr>
            <p:cNvPr id="23" name="Picture 22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D010AA3-929E-77D1-8103-2E11D2AED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335015"/>
              <a:ext cx="1733615" cy="1752127"/>
            </a:xfrm>
            <a:prstGeom prst="rect">
              <a:avLst/>
            </a:prstGeom>
          </p:spPr>
        </p:pic>
        <p:pic>
          <p:nvPicPr>
            <p:cNvPr id="24" name="Picture 23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C281E6B5-D294-8C31-06F4-403B03B0C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2554233"/>
              <a:ext cx="1733615" cy="1752127"/>
            </a:xfrm>
            <a:prstGeom prst="rect">
              <a:avLst/>
            </a:prstGeom>
          </p:spPr>
        </p:pic>
        <p:pic>
          <p:nvPicPr>
            <p:cNvPr id="25" name="Picture 24" descr="A blue and black circular logo&#10;&#10;Description automatically generated">
              <a:extLst>
                <a:ext uri="{FF2B5EF4-FFF2-40B4-BE49-F238E27FC236}">
                  <a16:creationId xmlns:a16="http://schemas.microsoft.com/office/drawing/2014/main" id="{DA0AFAAB-A69C-360D-13B4-236DA86E4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53" t="10246" r="11120" b="10996"/>
            <a:stretch/>
          </p:blipFill>
          <p:spPr>
            <a:xfrm>
              <a:off x="10202288" y="4773451"/>
              <a:ext cx="1733615" cy="1752127"/>
            </a:xfrm>
            <a:prstGeom prst="rect">
              <a:avLst/>
            </a:prstGeom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0E2453-DB81-82A4-3405-D5E14BB626E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674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5026134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29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39128" y="4315969"/>
            <a:ext cx="2423160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573768" y="4315969"/>
            <a:ext cx="2008632" cy="185623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spcBef>
                <a:spcPts val="700"/>
              </a:spcBef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1228E4-8377-6E68-3D10-D550A75C2B2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810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F3524F-ADB9-5EB7-841A-A2297D3830C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05122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43888B-3D0A-A12B-2C3F-3CD26A3FF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859D8D-0525-93EA-1323-6E608B1CE6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5968" y="3941064"/>
            <a:ext cx="3127248" cy="1753475"/>
          </a:xfrm>
        </p:spPr>
        <p:txBody>
          <a:bodyPr/>
          <a:lstStyle>
            <a:lvl1pPr>
              <a:defRPr sz="3600" b="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C246B3-A122-2C67-A52A-6FFA2D84FCC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72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490878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pic>
        <p:nvPicPr>
          <p:cNvPr id="4" name="Picture 3" descr="A pattern of blue circles&#10;&#10;Description automatically generated">
            <a:extLst>
              <a:ext uri="{FF2B5EF4-FFF2-40B4-BE49-F238E27FC236}">
                <a16:creationId xmlns:a16="http://schemas.microsoft.com/office/drawing/2014/main" id="{399FE45F-0BCA-FC9E-A383-FEE0CCF44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48001"/>
          <a:stretch/>
        </p:blipFill>
        <p:spPr>
          <a:xfrm>
            <a:off x="8969249" y="0"/>
            <a:ext cx="3222751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A2C275-350A-2BF9-CB81-7E8AB07E77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5122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C163C0-0F5B-5F76-E6E9-DA947DA50F6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5968" y="2084832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F454EB-969E-695D-5173-002A800FC68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15968" y="4407408"/>
            <a:ext cx="3127248" cy="1753475"/>
          </a:xfrm>
        </p:spPr>
        <p:txBody>
          <a:bodyPr/>
          <a:lstStyle>
            <a:lvl1pPr>
              <a:spcBef>
                <a:spcPts val="1000"/>
              </a:spcBef>
              <a:defRPr sz="3600" b="0">
                <a:solidFill>
                  <a:schemeClr val="accent3"/>
                </a:solidFill>
              </a:defRPr>
            </a:lvl1pPr>
            <a:lvl2pPr>
              <a:spcBef>
                <a:spcPts val="1000"/>
              </a:spcBef>
              <a:spcAft>
                <a:spcPts val="0"/>
              </a:spcAft>
              <a:defRPr sz="1200" b="1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200">
                <a:solidFill>
                  <a:schemeClr val="accent1"/>
                </a:solidFill>
              </a:defRPr>
            </a:lvl3pPr>
            <a:lvl4pPr marL="233363" indent="-225425">
              <a:tabLst/>
              <a:defRPr sz="1200">
                <a:solidFill>
                  <a:schemeClr val="accent1"/>
                </a:solidFill>
              </a:defRPr>
            </a:lvl4pPr>
            <a:lvl5pPr marL="233363" indent="0">
              <a:tabLst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6D5804-1B6C-EBCD-B26D-AE39D7A1283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403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0" y="0"/>
            <a:ext cx="850120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6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dirty="0">
                <a:solidFill>
                  <a:schemeClr val="accent2"/>
                </a:solidFill>
              </a:defRPr>
            </a:lvl1pPr>
            <a:lvl2pPr marL="179388" indent="0">
              <a:tabLst/>
              <a:defRPr lang="en-US" sz="1800" b="0" dirty="0">
                <a:solidFill>
                  <a:schemeClr val="accent2"/>
                </a:solidFill>
              </a:defRPr>
            </a:lvl2pPr>
            <a:lvl3pPr marL="350838" indent="-225425">
              <a:tabLst/>
              <a:defRPr lang="en-US" sz="1800" b="0" dirty="0">
                <a:solidFill>
                  <a:schemeClr val="accent2"/>
                </a:solidFill>
              </a:defRPr>
            </a:lvl3pPr>
            <a:lvl4pPr>
              <a:defRPr lang="en-US" sz="1800" b="0" dirty="0">
                <a:solidFill>
                  <a:schemeClr val="accent2"/>
                </a:solidFill>
              </a:defRPr>
            </a:lvl4pPr>
            <a:lvl5pPr>
              <a:defRPr lang="en-US" sz="1800" b="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E7F670-5779-2D85-ABED-6B3627E548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134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2EA1BC-C3E9-D292-42C8-6CAE7C52E5A9}"/>
              </a:ext>
            </a:extLst>
          </p:cNvPr>
          <p:cNvSpPr/>
          <p:nvPr userDrawn="1"/>
        </p:nvSpPr>
        <p:spPr>
          <a:xfrm>
            <a:off x="8506968" y="0"/>
            <a:ext cx="36850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9"/>
            <a:ext cx="3383280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F604C80-71EC-3473-950A-1A6AE22E15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10257" y="2534971"/>
            <a:ext cx="3681743" cy="432303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AC415D-AFB5-FB32-4D7B-F7DB70BC80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51960" y="2578608"/>
            <a:ext cx="3383280" cy="31975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400" b="1" dirty="0">
                <a:solidFill>
                  <a:schemeClr val="accent1"/>
                </a:solidFill>
              </a:defRPr>
            </a:lvl1pPr>
            <a:lvl2pPr>
              <a:defRPr lang="en-US" sz="1400" dirty="0">
                <a:solidFill>
                  <a:schemeClr val="accent1"/>
                </a:solidFill>
              </a:defRPr>
            </a:lvl2pPr>
            <a:lvl3pPr>
              <a:defRPr lang="en-US" sz="1400" dirty="0">
                <a:solidFill>
                  <a:schemeClr val="accent1"/>
                </a:solidFill>
              </a:defRPr>
            </a:lvl3pPr>
            <a:lvl4pPr>
              <a:defRPr lang="en-US" sz="1400" dirty="0">
                <a:solidFill>
                  <a:schemeClr val="accent1"/>
                </a:solidFill>
              </a:defRPr>
            </a:lvl4pPr>
            <a:lvl5pPr>
              <a:defRPr lang="en-US" sz="1400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172E9-66E9-2F98-1B98-6976F7AC77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06840" y="1289304"/>
            <a:ext cx="2916574" cy="1091757"/>
          </a:xfrm>
        </p:spPr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200">
                <a:solidFill>
                  <a:schemeClr val="accent2"/>
                </a:solidFill>
              </a:defRPr>
            </a:lvl2pPr>
            <a:lvl3pPr>
              <a:defRPr sz="1200">
                <a:solidFill>
                  <a:schemeClr val="accent2"/>
                </a:solidFill>
              </a:defRPr>
            </a:lvl3pPr>
            <a:lvl4pPr>
              <a:defRPr sz="1200">
                <a:solidFill>
                  <a:schemeClr val="accent2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703600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76D2A-5A5E-8755-0879-B729A3A7E693}"/>
              </a:ext>
            </a:extLst>
          </p:cNvPr>
          <p:cNvSpPr txBox="1"/>
          <p:nvPr userDrawn="1"/>
        </p:nvSpPr>
        <p:spPr>
          <a:xfrm>
            <a:off x="8894253" y="71677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400" dirty="0">
              <a:solidFill>
                <a:schemeClr val="accent3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4DBAA-69D2-AFA3-2DF4-C9360132556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318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 marL="233363" indent="0">
              <a:tabLst/>
              <a:defRPr sz="1800" b="0">
                <a:solidFill>
                  <a:schemeClr val="accent2"/>
                </a:solidFill>
              </a:defRPr>
            </a:lvl2pPr>
            <a:lvl3pPr marL="458788" indent="-225425">
              <a:tabLst/>
              <a:defRPr sz="1800" b="0">
                <a:solidFill>
                  <a:schemeClr val="accent2"/>
                </a:solidFill>
              </a:defRPr>
            </a:lvl3pPr>
            <a:lvl4pPr>
              <a:defRPr sz="1800" b="0">
                <a:solidFill>
                  <a:schemeClr val="accent2"/>
                </a:solidFill>
              </a:defRPr>
            </a:lvl4pPr>
            <a:lvl5pPr>
              <a:defRPr sz="18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D77116FA-59E4-9678-35EA-2DD82568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514533-C94F-8609-93A6-A19790A94D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690634-037A-6A64-D161-5D586949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94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C23E17BE-2E48-0935-4279-C10DB90E5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768" b="18271"/>
          <a:stretch/>
        </p:blipFill>
        <p:spPr>
          <a:xfrm>
            <a:off x="6096000" y="1253066"/>
            <a:ext cx="6096000" cy="5604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2" y="860613"/>
            <a:ext cx="5025786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578609"/>
            <a:ext cx="5026133" cy="3192758"/>
          </a:xfrm>
        </p:spPr>
        <p:txBody>
          <a:bodyPr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39585E-3C26-5EB5-A41A-DEECE694EE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5026134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468717-5522-4DB6-361A-E875ABE8CCB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BEADF4-725C-3FBB-E8F0-DD9218B3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37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2"/>
                </a:solidFill>
              </a:defRPr>
            </a:lvl1pPr>
            <a:lvl2pPr>
              <a:defRPr sz="14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5ED32F-D900-C4C9-650D-3C1B3105E559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121857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792" y="3720973"/>
            <a:ext cx="2981608" cy="2451227"/>
          </a:xfrm>
        </p:spPr>
        <p:txBody>
          <a:bodyPr/>
          <a:lstStyle>
            <a:lvl1pPr>
              <a:defRPr sz="1800" b="0">
                <a:solidFill>
                  <a:schemeClr val="accent1"/>
                </a:solidFill>
              </a:defRPr>
            </a:lvl1pPr>
            <a:lvl2pPr>
              <a:defRPr sz="14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3DD303-98F8-790E-26F4-58B3AE8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black circular pattern&#10;&#10;Description automatically generated">
            <a:extLst>
              <a:ext uri="{FF2B5EF4-FFF2-40B4-BE49-F238E27FC236}">
                <a16:creationId xmlns:a16="http://schemas.microsoft.com/office/drawing/2014/main" id="{45B6BEB5-1754-B310-CBB5-DBEE19995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135"/>
          <a:stretch/>
        </p:blipFill>
        <p:spPr>
          <a:xfrm>
            <a:off x="719233" y="0"/>
            <a:ext cx="6909070" cy="6094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404EE-B6C7-1493-016D-2B689B90D1B8}"/>
              </a:ext>
            </a:extLst>
          </p:cNvPr>
          <p:cNvSpPr txBox="1"/>
          <p:nvPr userDrawn="1"/>
        </p:nvSpPr>
        <p:spPr>
          <a:xfrm>
            <a:off x="7916163" y="340868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0" i="0" dirty="0">
                <a:solidFill>
                  <a:schemeClr val="accent3"/>
                </a:solidFill>
                <a:latin typeface="Flecha S Medium" panose="02050703060505060204" pitchFamily="18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9621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B0112-5FB7-06C8-73F4-9770574E19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7553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77868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946136" y="4032504"/>
            <a:ext cx="2743200" cy="1707393"/>
          </a:xfrm>
        </p:spPr>
        <p:txBody>
          <a:bodyPr/>
          <a:lstStyle>
            <a:lvl1pPr marL="115888" indent="-11588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042EB-F58E-FE11-9161-A504845C6B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885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905029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200457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95885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91314" y="4032504"/>
            <a:ext cx="1874519" cy="1707393"/>
          </a:xfrm>
        </p:spPr>
        <p:txBody>
          <a:bodyPr/>
          <a:lstStyle>
            <a:lvl1pPr marL="7938" indent="-7938">
              <a:tabLst/>
              <a:defRPr sz="1800" b="0">
                <a:solidFill>
                  <a:schemeClr val="accent2"/>
                </a:solidFill>
              </a:defRPr>
            </a:lvl1pPr>
            <a:lvl2pPr>
              <a:defRPr sz="1200" b="0">
                <a:solidFill>
                  <a:schemeClr val="accent2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159245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905028" y="3159245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200456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95884" y="3159245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65637" y="3159245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2200" b="0" i="0" dirty="0">
                <a:solidFill>
                  <a:schemeClr val="accent2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905028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200456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95884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7196BA3-C288-8086-E479-4FBF9E497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1888832"/>
            <a:ext cx="810693" cy="810693"/>
          </a:xfrm>
          <a:prstGeom prst="rect">
            <a:avLst/>
          </a:prstGeom>
        </p:spPr>
      </p:pic>
      <p:pic>
        <p:nvPicPr>
          <p:cNvPr id="24" name="Picture 23" descr="A blue and black rectangles&#10;&#10;Description automatically generated">
            <a:extLst>
              <a:ext uri="{FF2B5EF4-FFF2-40B4-BE49-F238E27FC236}">
                <a16:creationId xmlns:a16="http://schemas.microsoft.com/office/drawing/2014/main" id="{29FB279F-F0E8-2F9A-6703-86F6DA49F3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028" y="1923088"/>
            <a:ext cx="736474" cy="742183"/>
          </a:xfrm>
          <a:prstGeom prst="rect">
            <a:avLst/>
          </a:prstGeom>
        </p:spPr>
      </p:pic>
      <p:pic>
        <p:nvPicPr>
          <p:cNvPr id="25" name="Picture 24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37265398-1D05-C3C7-10E3-5965EAD04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00456" y="1860287"/>
            <a:ext cx="650838" cy="804984"/>
          </a:xfrm>
          <a:prstGeom prst="rect">
            <a:avLst/>
          </a:prstGeom>
        </p:spPr>
      </p:pic>
      <p:pic>
        <p:nvPicPr>
          <p:cNvPr id="26" name="Picture 25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F223D8AD-ACC1-7E26-22C9-7AAE2C025D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5884" y="1836757"/>
            <a:ext cx="890620" cy="890620"/>
          </a:xfrm>
          <a:prstGeom prst="rect">
            <a:avLst/>
          </a:prstGeom>
        </p:spPr>
      </p:pic>
      <p:pic>
        <p:nvPicPr>
          <p:cNvPr id="27" name="Picture 26" descr="A blue and white clock&#10;&#10;Description automatically generated">
            <a:extLst>
              <a:ext uri="{FF2B5EF4-FFF2-40B4-BE49-F238E27FC236}">
                <a16:creationId xmlns:a16="http://schemas.microsoft.com/office/drawing/2014/main" id="{320E5A69-5809-42DD-3D6B-05F1B13E24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1313" y="2007613"/>
            <a:ext cx="844947" cy="61658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91313" y="2989967"/>
            <a:ext cx="177937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4CCA62-5A2A-6719-2FF5-D957D79781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386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01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1373F8-D90C-9857-9851-06558C5511A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8417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9C2173-97CE-5168-796D-2CB1B223F30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5874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B86-FFB8-1DFC-5BBB-9FDCEE6842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331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4B261-6A5E-C0F6-88A5-A53999340F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707881" y="4398264"/>
            <a:ext cx="1874519" cy="1707393"/>
          </a:xfrm>
        </p:spPr>
        <p:txBody>
          <a:bodyPr/>
          <a:lstStyle>
            <a:lvl1pPr marL="7938" indent="-7938">
              <a:tabLst/>
              <a:defRPr sz="1200" b="0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68AE1-3651-4DA2-66EE-C51F911F74C0}"/>
              </a:ext>
            </a:extLst>
          </p:cNvPr>
          <p:cNvSpPr txBox="1"/>
          <p:nvPr userDrawn="1"/>
        </p:nvSpPr>
        <p:spPr>
          <a:xfrm>
            <a:off x="609600" y="3602736"/>
            <a:ext cx="73289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ESG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46DC47-A240-C2CA-8385-580BE4F48031}"/>
              </a:ext>
            </a:extLst>
          </p:cNvPr>
          <p:cNvSpPr txBox="1"/>
          <p:nvPr userDrawn="1"/>
        </p:nvSpPr>
        <p:spPr>
          <a:xfrm>
            <a:off x="2884171" y="3602736"/>
            <a:ext cx="1122423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Data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1383-3526-5203-3D8A-1F931ACCB4D1}"/>
              </a:ext>
            </a:extLst>
          </p:cNvPr>
          <p:cNvSpPr txBox="1"/>
          <p:nvPr userDrawn="1"/>
        </p:nvSpPr>
        <p:spPr>
          <a:xfrm>
            <a:off x="515874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Risk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AE5-095A-8745-1BAC-D9F71BCE188E}"/>
              </a:ext>
            </a:extLst>
          </p:cNvPr>
          <p:cNvSpPr txBox="1"/>
          <p:nvPr userDrawn="1"/>
        </p:nvSpPr>
        <p:spPr>
          <a:xfrm>
            <a:off x="7433311" y="3602736"/>
            <a:ext cx="1326004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39CDA-DC34-EA39-3B6A-F7CCDABF2378}"/>
              </a:ext>
            </a:extLst>
          </p:cNvPr>
          <p:cNvSpPr txBox="1"/>
          <p:nvPr userDrawn="1"/>
        </p:nvSpPr>
        <p:spPr>
          <a:xfrm>
            <a:off x="9707881" y="3602736"/>
            <a:ext cx="182774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Performance</a:t>
            </a:r>
          </a:p>
          <a:p>
            <a:r>
              <a:rPr lang="en-US" sz="1800" b="0" i="0" dirty="0">
                <a:solidFill>
                  <a:schemeClr val="accent1"/>
                </a:solidFill>
                <a:latin typeface="Flecha S Medium" panose="02050703060505060204" pitchFamily="18" charset="77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F4D5CE-BBE2-5CA8-D232-F9E5EF28D8E7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FB574-7D8F-BDBD-8EBC-50ADF9908533}"/>
              </a:ext>
            </a:extLst>
          </p:cNvPr>
          <p:cNvCxnSpPr>
            <a:cxnSpLocks/>
          </p:cNvCxnSpPr>
          <p:nvPr userDrawn="1"/>
        </p:nvCxnSpPr>
        <p:spPr>
          <a:xfrm>
            <a:off x="288417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60AC4-0EDA-37B8-61A8-9DFA179959E3}"/>
              </a:ext>
            </a:extLst>
          </p:cNvPr>
          <p:cNvCxnSpPr>
            <a:cxnSpLocks/>
          </p:cNvCxnSpPr>
          <p:nvPr userDrawn="1"/>
        </p:nvCxnSpPr>
        <p:spPr>
          <a:xfrm>
            <a:off x="515874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2F06F-EC57-9192-83A9-FEA40616824A}"/>
              </a:ext>
            </a:extLst>
          </p:cNvPr>
          <p:cNvCxnSpPr>
            <a:cxnSpLocks/>
          </p:cNvCxnSpPr>
          <p:nvPr userDrawn="1"/>
        </p:nvCxnSpPr>
        <p:spPr>
          <a:xfrm>
            <a:off x="743331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BEC30-FCB4-DF6F-BEC0-45322FF2808C}"/>
              </a:ext>
            </a:extLst>
          </p:cNvPr>
          <p:cNvCxnSpPr>
            <a:cxnSpLocks/>
          </p:cNvCxnSpPr>
          <p:nvPr userDrawn="1"/>
        </p:nvCxnSpPr>
        <p:spPr>
          <a:xfrm>
            <a:off x="9707880" y="3438144"/>
            <a:ext cx="187451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and black rectangles&#10;&#10;Description automatically generated">
            <a:extLst>
              <a:ext uri="{FF2B5EF4-FFF2-40B4-BE49-F238E27FC236}">
                <a16:creationId xmlns:a16="http://schemas.microsoft.com/office/drawing/2014/main" id="{A5C11F12-075B-CCED-5251-252E655EC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7813" y="2066403"/>
            <a:ext cx="1047233" cy="1055351"/>
          </a:xfrm>
          <a:prstGeom prst="rect">
            <a:avLst/>
          </a:prstGeom>
        </p:spPr>
      </p:pic>
      <p:pic>
        <p:nvPicPr>
          <p:cNvPr id="10" name="Picture 9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4F01B50-B84D-E3F7-F532-B7BDD34E7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475" y="2021962"/>
            <a:ext cx="1152768" cy="1152768"/>
          </a:xfrm>
          <a:prstGeom prst="rect">
            <a:avLst/>
          </a:prstGeom>
        </p:spPr>
      </p:pic>
      <p:pic>
        <p:nvPicPr>
          <p:cNvPr id="11" name="Picture 10" descr="A blue and white clock&#10;&#10;Description automatically generated">
            <a:extLst>
              <a:ext uri="{FF2B5EF4-FFF2-40B4-BE49-F238E27FC236}">
                <a16:creationId xmlns:a16="http://schemas.microsoft.com/office/drawing/2014/main" id="{B6223589-A946-B8F9-23DB-3CB298CB08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401" y="2155701"/>
            <a:ext cx="1201477" cy="876753"/>
          </a:xfrm>
          <a:prstGeom prst="rect">
            <a:avLst/>
          </a:prstGeom>
        </p:spPr>
      </p:pic>
      <p:pic>
        <p:nvPicPr>
          <p:cNvPr id="29" name="Picture 28" descr="A blue magnifying glass and a blue circle&#10;&#10;Description automatically generated">
            <a:extLst>
              <a:ext uri="{FF2B5EF4-FFF2-40B4-BE49-F238E27FC236}">
                <a16:creationId xmlns:a16="http://schemas.microsoft.com/office/drawing/2014/main" id="{5BF9C195-907E-A813-87A2-783B0C943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7359" y="1977104"/>
            <a:ext cx="1266421" cy="1266421"/>
          </a:xfrm>
          <a:prstGeom prst="rect">
            <a:avLst/>
          </a:prstGeom>
        </p:spPr>
      </p:pic>
      <p:pic>
        <p:nvPicPr>
          <p:cNvPr id="30" name="Picture 29" descr="A blue gear with a black background&#10;&#10;Description automatically generated">
            <a:extLst>
              <a:ext uri="{FF2B5EF4-FFF2-40B4-BE49-F238E27FC236}">
                <a16:creationId xmlns:a16="http://schemas.microsoft.com/office/drawing/2014/main" id="{D188576F-F6D8-E7B1-C1FA-C0F82357D8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33268" y="1977104"/>
            <a:ext cx="925462" cy="11446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8E93F6-68CD-29D8-FD48-BE252C6D1CB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7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21" y="1276539"/>
            <a:ext cx="4068025" cy="5703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266DC31C-6F0B-47FA-6872-96690E81B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568" y="511033"/>
            <a:ext cx="1101849" cy="110184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4D9861-A635-D728-8C5A-C5A03E8551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3328" y="2459736"/>
            <a:ext cx="4953707" cy="3334871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F5CF95-46EC-A5AA-8BA2-26E8B0B1B5C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27521" y="94483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345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286000"/>
            <a:ext cx="10977279" cy="3334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03371D-95A1-CE04-CB51-17193AB3C4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190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729" y="860613"/>
            <a:ext cx="3669671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0382B-A8FB-9E60-A6B8-2CA3707784C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12729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310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8E2E2C-E1D8-3600-1F6D-487C3A0617EA}"/>
              </a:ext>
            </a:extLst>
          </p:cNvPr>
          <p:cNvSpPr/>
          <p:nvPr userDrawn="1"/>
        </p:nvSpPr>
        <p:spPr>
          <a:xfrm>
            <a:off x="5169529" y="0"/>
            <a:ext cx="70224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4111734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578608"/>
            <a:ext cx="4111734" cy="319750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99A093-C444-B416-3E2D-72058A615DD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4102681" cy="50071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D6302A-207F-4F17-1921-4825B0CF07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6000" y="4434840"/>
            <a:ext cx="5486400" cy="1737360"/>
          </a:xfrm>
        </p:spPr>
        <p:txBody>
          <a:bodyPr numCol="2"/>
          <a:lstStyle>
            <a:lvl1pPr>
              <a:defRPr sz="1200" b="1">
                <a:solidFill>
                  <a:schemeClr val="accent1"/>
                </a:solidFill>
              </a:defRPr>
            </a:lvl1pPr>
            <a:lvl2pPr>
              <a:defRPr sz="1200" b="0">
                <a:solidFill>
                  <a:schemeClr val="accent1"/>
                </a:solidFill>
              </a:defRPr>
            </a:lvl2pPr>
            <a:lvl3pPr>
              <a:defRPr sz="18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26EB27-5C47-E5B7-0D16-CBAAF9935A4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96000" y="687388"/>
            <a:ext cx="5486400" cy="276999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D8C723B-6EE2-FE37-A79E-37DAD9824EE0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096000" y="1168400"/>
            <a:ext cx="5486400" cy="291465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22A4A-39DB-30EE-2119-7D09252705A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05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342900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2" y="2121408"/>
            <a:ext cx="3429000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FF57EF-97E3-11A4-1100-F38E0C6315B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955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DC3361-9B01-BF52-793E-777D7F62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3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FC08E-7489-D139-3331-DB3981897D3A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C45C1BA-960D-125F-2C6F-A1E06878F1D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096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0F8094E2-804D-3F0D-FE87-4E4FAEC33F7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096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912979A-3C2A-AAD9-2B4C-184A9831790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4577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11D3531-3E96-0C28-F17B-05B39C43768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4577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50CB65E5-4F19-9839-AB0D-BEC289F2A14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4577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5D58218-D6D5-C2FC-BF9C-B24A0CCB02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305800" y="16079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106B269-D456-8C25-9ABE-23476151D9EB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305800" y="32271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A260AE45-3B28-335B-BD74-2819BC10A7CF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05800" y="4846320"/>
            <a:ext cx="1170432" cy="1170432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8399-0448-E39F-9EC1-11FD493244E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20853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C4CDCA-94F9-00DC-51EF-E7F4F84BC57D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20853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76AAE9-01C7-0C9D-92FA-D90724C371DD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59334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55807-A98D-DABA-0A32-DFBA17F3DF6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59334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2C269D3-7ACC-997D-C150-365315A2422B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59334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FAB9A17-A3DF-E1E8-217B-6F4A8FF54198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781515" y="16079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B46A8A3-D9DE-81A1-D910-4450032D5812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781515" y="3227119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1A69FD0-1F85-3AFC-222B-2A689BA17EE7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781515" y="4846320"/>
            <a:ext cx="1789568" cy="1170432"/>
          </a:xfrm>
        </p:spPr>
        <p:txBody>
          <a:bodyPr>
            <a:noAutofit/>
          </a:bodyPr>
          <a:lstStyle>
            <a:lvl1pPr marL="9525" indent="-9525">
              <a:spcBef>
                <a:spcPts val="0"/>
              </a:spcBef>
              <a:spcAft>
                <a:spcPts val="0"/>
              </a:spcAft>
              <a:tabLst/>
              <a:defRPr sz="16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defRPr sz="1000" b="0">
                <a:solidFill>
                  <a:schemeClr val="accent1"/>
                </a:solidFill>
              </a:defRPr>
            </a:lvl2pPr>
            <a:lvl3pPr marL="7937" indent="0">
              <a:spcBef>
                <a:spcPts val="1000"/>
              </a:spcBef>
              <a:buNone/>
              <a:defRPr sz="1100" b="0">
                <a:solidFill>
                  <a:schemeClr val="accent1"/>
                </a:solidFill>
              </a:defRPr>
            </a:lvl3pPr>
            <a:lvl4pPr>
              <a:defRPr sz="1800" b="0">
                <a:solidFill>
                  <a:schemeClr val="accent1"/>
                </a:solidFill>
              </a:defRPr>
            </a:lvl4pPr>
            <a:lvl5pPr>
              <a:defRPr sz="18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D29BAD-2050-638E-B0CB-6FAC30A2E7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724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6183C46-1769-9A50-E51B-3A8FD115FD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7868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13E447B-791E-6268-100D-AF8B7E6854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6136" y="1828800"/>
            <a:ext cx="1828800" cy="18288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7868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46136" y="4032504"/>
            <a:ext cx="2743200" cy="170739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8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EEB533-E99D-D8DB-B98C-3784DC7621F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22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A0EA0990-A2F4-1BF9-7E2E-0F928BF43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3DA334-BD67-3270-BB6B-1974F72537E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046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A254D-1767-5ABC-4643-2F665C76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61688"/>
            <a:ext cx="2743200" cy="148685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b="0" i="0" dirty="0">
                <a:solidFill>
                  <a:schemeClr val="accent2"/>
                </a:solidFill>
                <a:latin typeface="Flecha S Medium" panose="02050703060505060204" pitchFamily="18" charset="77"/>
              </a:defRPr>
            </a:lvl1pPr>
            <a:lvl2pPr>
              <a:spcBef>
                <a:spcPts val="0"/>
              </a:spcBef>
              <a:spcAft>
                <a:spcPts val="1400"/>
              </a:spcAft>
              <a:defRPr lang="en-US" sz="1800" dirty="0">
                <a:solidFill>
                  <a:schemeClr val="accent2"/>
                </a:solidFill>
              </a:defRPr>
            </a:lvl2pPr>
            <a:lvl3pPr marL="7937" indent="0">
              <a:buNone/>
              <a:defRPr sz="1400">
                <a:solidFill>
                  <a:schemeClr val="accent2"/>
                </a:solidFill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7199BCA-2F76-CCC9-F782-282B914EE0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664208"/>
            <a:ext cx="2286000" cy="228600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8A16-66AC-9CAC-3917-DA287ECE0B7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793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8227DF-7FC1-0AFC-418A-D46220D35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936992" y="1664208"/>
            <a:ext cx="3474720" cy="4019739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500"/>
              </a:spcBef>
              <a:defRPr lang="en-US" sz="1800" b="0" dirty="0">
                <a:solidFill>
                  <a:schemeClr val="accent2"/>
                </a:solidFill>
                <a:latin typeface="+mn-lt"/>
              </a:defRPr>
            </a:lvl1pPr>
            <a:lvl2pPr marL="233363" indent="-225425"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lang="en-US" sz="1800" dirty="0">
                <a:solidFill>
                  <a:schemeClr val="accent2"/>
                </a:solidFill>
                <a:latin typeface="+mn-lt"/>
              </a:defRPr>
            </a:lvl2pPr>
            <a:lvl3pPr marL="233363" indent="0">
              <a:spcBef>
                <a:spcPts val="0"/>
              </a:spcBef>
              <a:buNone/>
              <a:tabLst/>
              <a:defRPr sz="1800">
                <a:solidFill>
                  <a:schemeClr val="accent2"/>
                </a:solidFill>
                <a:latin typeface="+mn-lt"/>
              </a:defRPr>
            </a:lvl3pPr>
          </a:lstStyle>
          <a:p>
            <a:pPr marL="115888" lvl="0" indent="-115888">
              <a:spcAft>
                <a:spcPts val="0"/>
              </a:spcAft>
              <a:tabLst/>
            </a:pPr>
            <a:r>
              <a:rPr lang="en-US"/>
              <a:t>Click to edit Master text styles</a:t>
            </a:r>
          </a:p>
          <a:p>
            <a:pPr marL="115888" lvl="1" indent="-115888">
              <a:spcAft>
                <a:spcPts val="0"/>
              </a:spcAft>
              <a:tabLst/>
            </a:pPr>
            <a:r>
              <a:rPr lang="en-US"/>
              <a:t>Second level</a:t>
            </a:r>
          </a:p>
          <a:p>
            <a:pPr marL="115888" lvl="2" indent="-115888">
              <a:spcAft>
                <a:spcPts val="0"/>
              </a:spcAft>
              <a:tabLst/>
            </a:pPr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93A3B2-0AB2-C90D-501D-D2452C06A7C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63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60825B88-96B2-9387-961C-9017F09E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 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7FB2-BC35-3F89-183A-082341696DF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500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0B882-7E2D-3A5C-E1AE-9A2AB120430D}"/>
              </a:ext>
            </a:extLst>
          </p:cNvPr>
          <p:cNvGrpSpPr/>
          <p:nvPr userDrawn="1"/>
        </p:nvGrpSpPr>
        <p:grpSpPr>
          <a:xfrm>
            <a:off x="5154334" y="684914"/>
            <a:ext cx="7053164" cy="5173810"/>
            <a:chOff x="6378853" y="2598509"/>
            <a:chExt cx="5813147" cy="4264203"/>
          </a:xfrm>
        </p:grpSpPr>
        <p:pic>
          <p:nvPicPr>
            <p:cNvPr id="5" name="Picture 4" descr="A blue rectangle with black border&#10;&#10;Description automatically generated">
              <a:extLst>
                <a:ext uri="{FF2B5EF4-FFF2-40B4-BE49-F238E27FC236}">
                  <a16:creationId xmlns:a16="http://schemas.microsoft.com/office/drawing/2014/main" id="{5E6FE1D3-52BD-8A3E-4ECB-BBB0BD4D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8363" y="3148888"/>
              <a:ext cx="5213637" cy="3713824"/>
            </a:xfrm>
            <a:prstGeom prst="rect">
              <a:avLst/>
            </a:prstGeom>
          </p:spPr>
        </p:pic>
        <p:pic>
          <p:nvPicPr>
            <p:cNvPr id="6" name="Picture 5" descr="A screen shot of numbers and symbols&#10;&#10;Description automatically generated">
              <a:extLst>
                <a:ext uri="{FF2B5EF4-FFF2-40B4-BE49-F238E27FC236}">
                  <a16:creationId xmlns:a16="http://schemas.microsoft.com/office/drawing/2014/main" id="{9317EB54-6219-B6DD-7939-CDB6007B9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929" t="8347" r="2" b="8"/>
            <a:stretch/>
          </p:blipFill>
          <p:spPr>
            <a:xfrm>
              <a:off x="6378853" y="2598509"/>
              <a:ext cx="4967788" cy="3381468"/>
            </a:xfrm>
            <a:prstGeom prst="rect">
              <a:avLst/>
            </a:prstGeom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D1111D-006B-AC28-884B-A419711E06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5917" y="684913"/>
            <a:ext cx="6025896" cy="4105656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38488"/>
            <a:ext cx="45720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Section title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goes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9877448-ED28-7E48-23E9-7E77F3D4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458318-B554-9EFD-B994-7340E4C3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D0DD24-4288-5627-4EFC-6A48B7B7594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87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687388"/>
            <a:ext cx="4572000" cy="4572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0EBA34-B0FF-DBC0-045B-B5B66EFA3E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936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82EC82EF-3E6E-E271-E522-D403457BD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4229" y="740229"/>
            <a:ext cx="6117771" cy="6117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54A4-7120-3603-B48A-3C23C424AA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2309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black border&#10;&#10;Description automatically generated">
            <a:extLst>
              <a:ext uri="{FF2B5EF4-FFF2-40B4-BE49-F238E27FC236}">
                <a16:creationId xmlns:a16="http://schemas.microsoft.com/office/drawing/2014/main" id="{8EF0AD21-194F-3CFE-20A0-FC3F89D15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822"/>
          <a:stretch/>
        </p:blipFill>
        <p:spPr>
          <a:xfrm>
            <a:off x="6089229" y="1261546"/>
            <a:ext cx="6102770" cy="5164297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80CAE2C-65D2-72C5-0D74-825ABBD21C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9106" y="861569"/>
            <a:ext cx="6473952" cy="4306824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5B326-1C84-D77B-065E-AA7C7E34FDA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6578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47BE3F58-CAAB-5707-08D5-68AEE1A17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9628" y="1862868"/>
            <a:ext cx="5012372" cy="4995132"/>
          </a:xfrm>
          <a:prstGeom prst="rect">
            <a:avLst/>
          </a:prstGeom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6520" y="1124712"/>
            <a:ext cx="4087368" cy="4087368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7C9A64-1433-09DB-3598-B26FBD63920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594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FAD20-C231-D0C9-1404-B5C84F703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02" r="28360"/>
          <a:stretch/>
        </p:blipFill>
        <p:spPr>
          <a:xfrm>
            <a:off x="4649551" y="247439"/>
            <a:ext cx="7542449" cy="6363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1C71EE-6D02-2C69-FCD6-00D6A254C5C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390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9AC916-8EE2-F611-6DC5-5ABC76778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65487F1-C21A-94A8-1632-58F818A2E1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1D2F-74BD-7611-B1AB-F968A8BE23D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542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FAC0F-D95A-58F0-6CC0-6EB4B98A9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2" r="21347"/>
          <a:stretch/>
        </p:blipFill>
        <p:spPr>
          <a:xfrm>
            <a:off x="5953961" y="441313"/>
            <a:ext cx="6238039" cy="5975374"/>
          </a:xfrm>
          <a:prstGeom prst="rect">
            <a:avLst/>
          </a:prstGeom>
        </p:spPr>
      </p:pic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F32BC729-F69F-41DF-21E9-706F0EA9AE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4712" y="441313"/>
            <a:ext cx="5970270" cy="5970270"/>
          </a:xfrm>
          <a:prstGeom prst="diamond">
            <a:avLst/>
          </a:prstGeo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B9BB4-07BC-0859-6039-0BBA35F9A11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69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48FC7204-5736-4986-257C-8B009A7B6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1DFE6FA-E4B1-90C8-AD9A-BAC2391E3C4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5289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F0FD70F6-C90D-F610-3F1E-0731264A1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B8578-8536-95E2-05DB-327FD1D512A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6320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3A7C5441-32E0-4544-E941-82FA49B25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2340864"/>
            <a:ext cx="6096000" cy="4517136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17F08B4-6B39-CF48-5659-86BE4E75B2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953" y="-904"/>
            <a:ext cx="6099048" cy="4169663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81DAB-032B-E5BD-8987-56002ABB5F4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4765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quare with black border&#10;&#10;Description automatically generated">
            <a:extLst>
              <a:ext uri="{FF2B5EF4-FFF2-40B4-BE49-F238E27FC236}">
                <a16:creationId xmlns:a16="http://schemas.microsoft.com/office/drawing/2014/main" id="{A746F025-622C-F9C4-F01F-8E059EE43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83927" y="1601258"/>
            <a:ext cx="5708073" cy="5256742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6144" y="0"/>
            <a:ext cx="5705856" cy="4498848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42C435-236B-6B1A-CB9A-786200853C6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103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quare with a black background&#10;&#10;Description automatically generated">
            <a:extLst>
              <a:ext uri="{FF2B5EF4-FFF2-40B4-BE49-F238E27FC236}">
                <a16:creationId xmlns:a16="http://schemas.microsoft.com/office/drawing/2014/main" id="{AFA87D52-7641-5C67-D0A0-357D54896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1A7A37-C1DB-45A9-BBB2-A84ACE394FA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237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black border&#10;&#10;Description automatically generated">
            <a:extLst>
              <a:ext uri="{FF2B5EF4-FFF2-40B4-BE49-F238E27FC236}">
                <a16:creationId xmlns:a16="http://schemas.microsoft.com/office/drawing/2014/main" id="{00345FF7-0213-C5E9-C74B-74C47815E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6626" y="0"/>
            <a:ext cx="6865374" cy="685800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D04C40-7BA3-33A2-73DB-7EEC68C37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7889" y="946880"/>
            <a:ext cx="4965192" cy="493776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42232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188CD0-E652-51D2-3CA5-2DC1387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B8DA0-78D9-FF55-A7E3-8EBF5D6B70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374899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078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black border&#10;&#10;Description automatically generated">
            <a:extLst>
              <a:ext uri="{FF2B5EF4-FFF2-40B4-BE49-F238E27FC236}">
                <a16:creationId xmlns:a16="http://schemas.microsoft.com/office/drawing/2014/main" id="{0DE8F8A1-FFC0-5D5D-34C4-0DE35D7B6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020520" y="682170"/>
            <a:ext cx="6171479" cy="6175829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2AE0D8B-6181-B3E9-637E-BC0FD1A039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37960" y="1234440"/>
            <a:ext cx="3566160" cy="3566160"/>
          </a:xfrm>
          <a:solidFill>
            <a:schemeClr val="accent2">
              <a:lumMod val="65000"/>
            </a:schemeClr>
          </a:solidFill>
        </p:spPr>
        <p:txBody>
          <a:bodyPr anchor="ctr"/>
          <a:lstStyle>
            <a:lvl1pPr algn="ctr"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12446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496" y="390515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3B6BE-BD04-6717-A2F4-93B90D2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B1D3-3CB1-4569-86DA-F998D2D47E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3571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05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53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91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FF5C02B-D6A8-F290-2E29-F96B58D53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25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ABD6A7-97DC-0F94-73C1-05E5826CC6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2EED-DAB1-2FA3-9475-434B19BD84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261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F1FEC-FC9B-5A24-ADFD-E96F5845B4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0" y="0"/>
            <a:ext cx="3810000" cy="6858000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6540-98CB-5408-4AF4-6AAE56CA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8BAFA-0B4A-0B1A-194A-7F5D5DD1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3C1B1-9C22-69B6-EDDC-2FEAE47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254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C5CC-1AFC-7515-DE7F-E3415E6E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A85F-F296-CFA1-2111-33C968E5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31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B6915-BF75-E111-D330-1DD70CBAEC65}"/>
              </a:ext>
            </a:extLst>
          </p:cNvPr>
          <p:cNvSpPr txBox="1"/>
          <p:nvPr userDrawn="1"/>
        </p:nvSpPr>
        <p:spPr>
          <a:xfrm>
            <a:off x="473308" y="4224144"/>
            <a:ext cx="4985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2"/>
                </a:solidFill>
                <a:latin typeface="Flecha S Medium" panose="02050703060505060204" pitchFamily="18" charset="77"/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F04A9-7FB4-206D-6D50-251EE16E2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394" r="19041"/>
          <a:stretch/>
        </p:blipFill>
        <p:spPr>
          <a:xfrm>
            <a:off x="6111018" y="0"/>
            <a:ext cx="6097064" cy="58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4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4835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63FB08-913E-A540-03AA-E526F6B296D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5121" y="1626845"/>
            <a:ext cx="6405279" cy="50071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8548A8-495E-F717-2EC6-8E21593DA2C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943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791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21" y="2121408"/>
            <a:ext cx="6405279" cy="366082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B9A353-2E47-AA6F-BFD6-AE895167D4B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004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25272F-C41F-221F-0AA3-A7AF0DF46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99" y="270942"/>
            <a:ext cx="3209159" cy="1080187"/>
          </a:xfrm>
          <a:prstGeom prst="rect">
            <a:avLst/>
          </a:prstGeom>
        </p:spPr>
      </p:pic>
      <p:pic>
        <p:nvPicPr>
          <p:cNvPr id="11" name="Picture 10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395C89A0-B92F-C0E7-2D2B-86475F910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03A9D68-8F74-784C-88FA-EDC9BEE77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/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10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BE351D0F-548B-C8B5-E4F5-27C0BA3FE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585" t="36257" r="9098" b="16089"/>
          <a:stretch/>
        </p:blipFill>
        <p:spPr>
          <a:xfrm>
            <a:off x="0" y="0"/>
            <a:ext cx="8679977" cy="6858000"/>
          </a:xfrm>
          <a:prstGeom prst="rect">
            <a:avLst/>
          </a:prstGeom>
        </p:spPr>
      </p:pic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DED7CF9-F191-CABB-B8EC-BAFEE23BFD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350" y="510266"/>
            <a:ext cx="2741522" cy="592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210100"/>
            <a:ext cx="5943600" cy="1661993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Presentation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6FA52-BDDD-A4CC-2EB6-7315D0FF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3504" y="4198555"/>
            <a:ext cx="3657600" cy="215444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Last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21F297B-0637-9ABD-12E3-5428E0F0B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4443984"/>
            <a:ext cx="3657600" cy="215444"/>
          </a:xfrm>
        </p:spPr>
        <p:txBody>
          <a:bodyPr>
            <a:noAutofit/>
          </a:bodyPr>
          <a:lstStyle>
            <a:lvl1pPr>
              <a:defRPr cap="all" spc="1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xx, </a:t>
            </a:r>
            <a:r>
              <a:rPr lang="en-US" dirty="0" err="1"/>
              <a:t>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2310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61D86-26BE-0782-B9C1-337F57D821B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2666239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B0112-5FB7-06C8-73F4-9770574E19B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B525631-172F-1503-6D51-B6A8940318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22" t="8592" r="29897" b="35341"/>
          <a:stretch/>
        </p:blipFill>
        <p:spPr>
          <a:xfrm>
            <a:off x="6396780" y="1449970"/>
            <a:ext cx="5795219" cy="5408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50292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9402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E0DBAF3-315B-0F99-2AB9-2CCA70A059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DE136-7733-53B9-929D-67A8295584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4642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A0EA0990-A2F4-1BF9-7E2E-0F928BF43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3DA334-BD67-3270-BB6B-1974F72537E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0491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tern of blue circles&#10;&#10;Description automatically generated">
            <a:extLst>
              <a:ext uri="{FF2B5EF4-FFF2-40B4-BE49-F238E27FC236}">
                <a16:creationId xmlns:a16="http://schemas.microsoft.com/office/drawing/2014/main" id="{48FC7204-5736-4986-257C-8B009A7B6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94400" y="0"/>
            <a:ext cx="6197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1DFE6FA-E4B1-90C8-AD9A-BAC2391E3C4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0566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ABD6A7-97DC-0F94-73C1-05E5826CC6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32EED-DAB1-2FA3-9475-434B19BD84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905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3 Photo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E0DBAF3-315B-0F99-2AB9-2CCA70A059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30863" y="0"/>
            <a:ext cx="6561137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2852564"/>
            <a:ext cx="4572000" cy="1661993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DE136-7733-53B9-929D-67A8295584A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3764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766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400"/>
              </a:spcAft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B3F0A-DA00-A216-2B2E-B115DBA31C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5728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2699-6D86-4659-D799-4912355B6C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 sz="1800">
                <a:solidFill>
                  <a:schemeClr val="accent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126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/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D2811B-4F7D-1E70-1DDB-293FBB480BF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34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0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A8DA75-FB00-D9E8-94BB-23E6EDE3D2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860613"/>
            <a:ext cx="6405280" cy="63649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5327-52FE-0931-4502-EC5F5FFE49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121408"/>
            <a:ext cx="6405279" cy="3651863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3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38212576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569465"/>
            <a:ext cx="6405279" cy="33832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Insert table chart</a:t>
            </a:r>
          </a:p>
        </p:txBody>
      </p:sp>
    </p:spTree>
    <p:extLst>
      <p:ext uri="{BB962C8B-B14F-4D97-AF65-F5344CB8AC3E}">
        <p14:creationId xmlns:p14="http://schemas.microsoft.com/office/powerpoint/2010/main" val="365440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04 Text Light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FF02-3F57-1F78-BB68-591118CE8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04" y="4151376"/>
            <a:ext cx="4572000" cy="166199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CD8A8-64A4-5C20-F77D-D01819C5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51021"/>
            <a:ext cx="4114800" cy="1231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D43F2-EAA3-73BE-D020-2B63AB088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151376"/>
            <a:ext cx="4708525" cy="1874838"/>
          </a:xfrm>
        </p:spPr>
        <p:txBody>
          <a:bodyPr>
            <a:noAutofit/>
          </a:bodyPr>
          <a:lstStyle>
            <a:lvl1pPr>
              <a:spcAft>
                <a:spcPts val="1400"/>
              </a:spcAft>
              <a:defRPr sz="14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6CF07-364E-4D1B-66F0-CD310581E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51021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B3F0A-DA00-A216-2B2E-B115DBA31CB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748024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6665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AC23BB0-ECCE-A8BF-59DE-1AC543592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7005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060704"/>
            <a:ext cx="6414244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73C4CF6-3813-0C7F-6995-9DFCC05C2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7" t="33493" r="32527" b="570"/>
          <a:stretch/>
        </p:blipFill>
        <p:spPr>
          <a:xfrm>
            <a:off x="6857905" y="0"/>
            <a:ext cx="5334096" cy="54346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295144"/>
            <a:ext cx="6405279" cy="3383280"/>
          </a:xfrm>
        </p:spPr>
        <p:txBody>
          <a:bodyPr>
            <a:noAutofit/>
          </a:bodyPr>
          <a:lstStyle>
            <a:lvl1pPr marL="285750" indent="-28575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6812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6405280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58B4A9-FF0E-5E01-939D-8B8963B5E1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121" y="2136775"/>
            <a:ext cx="2369433" cy="3679825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28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85D06-7DBB-D860-135D-3968C2AE3B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16DC8-948A-4D9A-86B8-AA36E000F3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39200" y="2590800"/>
            <a:ext cx="2286000" cy="3200400"/>
          </a:xfrm>
        </p:spPr>
        <p:txBody>
          <a:bodyPr/>
          <a:lstStyle>
            <a:lvl1pPr>
              <a:defRPr sz="12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table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528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8B2648-EFDC-4E85-ADA6-3BF0253AB32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82951DA-E01F-A040-D2B9-A2E4C8F21F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839200" y="1938528"/>
            <a:ext cx="22860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323618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B4BA7AB-7730-19B3-538E-1FC93465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14236"/>
            <a:ext cx="4561239" cy="63649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74EBD5-A878-C2F7-1B98-414683D3EA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" y="2590800"/>
            <a:ext cx="4556761" cy="3200400"/>
          </a:xfrm>
        </p:spPr>
        <p:txBody>
          <a:bodyPr/>
          <a:lstStyle>
            <a:lvl1pPr>
              <a:defRPr sz="1200" b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0BA6F-6DE8-E572-EE40-3F4DD00FCE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599" y="1938528"/>
            <a:ext cx="4556761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15326621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3427B2F-6A21-192B-1B7F-345925033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91" t="28824" r="29453" b="1033"/>
          <a:stretch/>
        </p:blipFill>
        <p:spPr>
          <a:xfrm>
            <a:off x="5355170" y="-1"/>
            <a:ext cx="6836830" cy="6675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642123"/>
            <a:ext cx="5490879" cy="636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F096F-CA26-FECA-AE37-2A8098FC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FB91-635F-A1DD-2023-B4E4F9D51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1" y="2642616"/>
            <a:ext cx="5490879" cy="3187816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/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lvl4pPr>
            <a:lvl5pPr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2FEE6E-D91A-AAEF-3DBE-92C78473E8F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" y="1938528"/>
            <a:ext cx="5486400" cy="500719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Flecha S Medium" panose="02050703060505060204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 Title</a:t>
            </a:r>
          </a:p>
        </p:txBody>
      </p:sp>
    </p:spTree>
    <p:extLst>
      <p:ext uri="{BB962C8B-B14F-4D97-AF65-F5344CB8AC3E}">
        <p14:creationId xmlns:p14="http://schemas.microsoft.com/office/powerpoint/2010/main" val="9256996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2121408"/>
            <a:ext cx="4799798" cy="3651863"/>
          </a:xfrm>
        </p:spPr>
        <p:txBody>
          <a:bodyPr>
            <a:noAutofit/>
          </a:bodyPr>
          <a:lstStyle>
            <a:lvl1pPr marL="285750" indent="-28575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2"/>
                </a:solidFill>
              </a:defRPr>
            </a:lvl1pPr>
            <a:lvl2pPr marL="687388" indent="-2238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accent2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chemeClr val="accent2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600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Topic goes here</a:t>
            </a:r>
          </a:p>
          <a:p>
            <a:pPr lvl="1"/>
            <a:r>
              <a:rPr lang="en-US" dirty="0"/>
              <a:t>Sub-topic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93473E-2B47-0C6F-19ED-AA2C3FFC4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327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121" y="1060704"/>
            <a:ext cx="4806516" cy="636494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Content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108A92-B4AA-DC22-DDB0-4A72F0B9A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5122" y="3063241"/>
            <a:ext cx="4799798" cy="27614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200" b="0">
                <a:solidFill>
                  <a:schemeClr val="accent1"/>
                </a:solidFill>
              </a:defRPr>
            </a:lvl1pPr>
            <a:lvl2pPr marL="261938" indent="-2619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100">
                <a:solidFill>
                  <a:schemeClr val="accent1"/>
                </a:solidFill>
              </a:defRPr>
            </a:lvl2pPr>
            <a:lvl3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3pPr>
            <a:lvl4pPr marL="687388" indent="0">
              <a:spcBef>
                <a:spcPts val="0"/>
              </a:spcBef>
              <a:spcAft>
                <a:spcPts val="0"/>
              </a:spcAft>
              <a:buNone/>
              <a:tabLst/>
              <a:defRPr sz="11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Add table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F17D64-9D3B-C833-73E0-0D513B6C32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2020824"/>
            <a:ext cx="3637695" cy="500719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31D0A-A6D5-5B51-BEC3-B6297761E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484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 0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88AD24B-4065-AB58-EB41-A2259242AB9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12538" y="195067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2538" y="2423342"/>
            <a:ext cx="4485358" cy="1554480"/>
          </a:xfrm>
        </p:spPr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C88895-8C8E-BCF3-07B9-E9B2994361A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016434" y="4225190"/>
            <a:ext cx="4490519" cy="194701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48721-0354-3DFF-6E2E-F7DC11895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311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2088" y="117088"/>
            <a:ext cx="6623824" cy="6623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06380"/>
            <a:ext cx="4270248" cy="1554480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2CFD4F-6261-E51E-95BC-E71E177F732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922776"/>
            <a:ext cx="4270248" cy="1947010"/>
          </a:xfrm>
        </p:spPr>
        <p:txBody>
          <a:bodyPr anchor="t">
            <a:noAutofit/>
          </a:bodyPr>
          <a:lstStyle>
            <a:lvl1pPr marL="0" indent="0">
              <a:buNone/>
              <a:defRPr sz="1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AE43A8-7D69-D8E8-8803-71173C89262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625551"/>
            <a:ext cx="3270126" cy="169277"/>
          </a:xfrm>
          <a:noFill/>
        </p:spPr>
        <p:txBody>
          <a:bodyPr wrap="none" rtlCol="0">
            <a:spAutoFit/>
          </a:bodyPr>
          <a:lstStyle>
            <a:lvl1pPr>
              <a:defRPr lang="en-US" sz="1100" cap="all" spc="150" baseline="0" dirty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0AD87C-005A-684E-789F-DC17C92D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122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of Content 02 Dark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4E639E5-9D72-94C9-7493-C3537F7C4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6" name="Picture 5" descr="A blue circular pattern with lines in the center&#10;&#10;Description automatically generated">
            <a:extLst>
              <a:ext uri="{FF2B5EF4-FFF2-40B4-BE49-F238E27FC236}">
                <a16:creationId xmlns:a16="http://schemas.microsoft.com/office/drawing/2014/main" id="{DFB4BEA2-1B52-A7CF-9977-948D59186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84088" y="117088"/>
            <a:ext cx="6623824" cy="66238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22679-E090-8FB7-1816-F022F6CC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2023 CFA Institute.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283E1-72AC-E4ED-97F4-173582728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672" y="2651760"/>
            <a:ext cx="2962656" cy="1554480"/>
          </a:xfrm>
        </p:spPr>
        <p:txBody>
          <a:bodyPr anchor="ctr"/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Headline title goes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6368DA-6188-6BE1-B9CE-CEB140471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3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17.xml"/><Relationship Id="rId47" Type="http://schemas.openxmlformats.org/officeDocument/2006/relationships/slideLayout" Target="../slideLayouts/slideLayout122.xml"/><Relationship Id="rId63" Type="http://schemas.openxmlformats.org/officeDocument/2006/relationships/slideLayout" Target="../slideLayouts/slideLayout138.xml"/><Relationship Id="rId68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40" Type="http://schemas.openxmlformats.org/officeDocument/2006/relationships/slideLayout" Target="../slideLayouts/slideLayout115.xml"/><Relationship Id="rId45" Type="http://schemas.openxmlformats.org/officeDocument/2006/relationships/slideLayout" Target="../slideLayouts/slideLayout120.xml"/><Relationship Id="rId53" Type="http://schemas.openxmlformats.org/officeDocument/2006/relationships/slideLayout" Target="../slideLayouts/slideLayout128.xml"/><Relationship Id="rId58" Type="http://schemas.openxmlformats.org/officeDocument/2006/relationships/slideLayout" Target="../slideLayouts/slideLayout133.xml"/><Relationship Id="rId66" Type="http://schemas.openxmlformats.org/officeDocument/2006/relationships/slideLayout" Target="../slideLayouts/slideLayout141.xml"/><Relationship Id="rId7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80.xml"/><Relationship Id="rId61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43" Type="http://schemas.openxmlformats.org/officeDocument/2006/relationships/slideLayout" Target="../slideLayouts/slideLayout118.xml"/><Relationship Id="rId48" Type="http://schemas.openxmlformats.org/officeDocument/2006/relationships/slideLayout" Target="../slideLayouts/slideLayout123.xml"/><Relationship Id="rId56" Type="http://schemas.openxmlformats.org/officeDocument/2006/relationships/slideLayout" Target="../slideLayouts/slideLayout131.xml"/><Relationship Id="rId64" Type="http://schemas.openxmlformats.org/officeDocument/2006/relationships/slideLayout" Target="../slideLayouts/slideLayout139.xml"/><Relationship Id="rId69" Type="http://schemas.openxmlformats.org/officeDocument/2006/relationships/slideLayout" Target="../slideLayouts/slideLayout144.xml"/><Relationship Id="rId77" Type="http://schemas.openxmlformats.org/officeDocument/2006/relationships/theme" Target="../theme/theme2.xml"/><Relationship Id="rId8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126.xml"/><Relationship Id="rId7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Relationship Id="rId46" Type="http://schemas.openxmlformats.org/officeDocument/2006/relationships/slideLayout" Target="../slideLayouts/slideLayout121.xml"/><Relationship Id="rId59" Type="http://schemas.openxmlformats.org/officeDocument/2006/relationships/slideLayout" Target="../slideLayouts/slideLayout134.xml"/><Relationship Id="rId67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16.xml"/><Relationship Id="rId54" Type="http://schemas.openxmlformats.org/officeDocument/2006/relationships/slideLayout" Target="../slideLayouts/slideLayout129.xml"/><Relationship Id="rId62" Type="http://schemas.openxmlformats.org/officeDocument/2006/relationships/slideLayout" Target="../slideLayouts/slideLayout137.xml"/><Relationship Id="rId70" Type="http://schemas.openxmlformats.org/officeDocument/2006/relationships/slideLayout" Target="../slideLayouts/slideLayout145.xml"/><Relationship Id="rId75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49" Type="http://schemas.openxmlformats.org/officeDocument/2006/relationships/slideLayout" Target="../slideLayouts/slideLayout124.xml"/><Relationship Id="rId57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106.xml"/><Relationship Id="rId44" Type="http://schemas.openxmlformats.org/officeDocument/2006/relationships/slideLayout" Target="../slideLayouts/slideLayout119.xml"/><Relationship Id="rId52" Type="http://schemas.openxmlformats.org/officeDocument/2006/relationships/slideLayout" Target="../slideLayouts/slideLayout127.xml"/><Relationship Id="rId60" Type="http://schemas.openxmlformats.org/officeDocument/2006/relationships/slideLayout" Target="../slideLayouts/slideLayout135.xml"/><Relationship Id="rId65" Type="http://schemas.openxmlformats.org/officeDocument/2006/relationships/slideLayout" Target="../slideLayouts/slideLayout140.xml"/><Relationship Id="rId7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25.xml"/><Relationship Id="rId55" Type="http://schemas.openxmlformats.org/officeDocument/2006/relationships/slideLayout" Target="../slideLayouts/slideLayout130.xml"/><Relationship Id="rId7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82.xml"/><Relationship Id="rId7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10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72.xml"/><Relationship Id="rId42" Type="http://schemas.openxmlformats.org/officeDocument/2006/relationships/slideLayout" Target="../slideLayouts/slideLayout193.xml"/><Relationship Id="rId47" Type="http://schemas.openxmlformats.org/officeDocument/2006/relationships/slideLayout" Target="../slideLayouts/slideLayout198.xml"/><Relationship Id="rId63" Type="http://schemas.openxmlformats.org/officeDocument/2006/relationships/slideLayout" Target="../slideLayouts/slideLayout214.xml"/><Relationship Id="rId68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62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53" Type="http://schemas.openxmlformats.org/officeDocument/2006/relationships/slideLayout" Target="../slideLayouts/slideLayout204.xml"/><Relationship Id="rId58" Type="http://schemas.openxmlformats.org/officeDocument/2006/relationships/slideLayout" Target="../slideLayouts/slideLayout209.xml"/><Relationship Id="rId74" Type="http://schemas.openxmlformats.org/officeDocument/2006/relationships/slideLayout" Target="../slideLayouts/slideLayout225.xml"/><Relationship Id="rId79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56.xml"/><Relationship Id="rId61" Type="http://schemas.openxmlformats.org/officeDocument/2006/relationships/slideLayout" Target="../slideLayouts/slideLayout212.xml"/><Relationship Id="rId1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Relationship Id="rId48" Type="http://schemas.openxmlformats.org/officeDocument/2006/relationships/slideLayout" Target="../slideLayouts/slideLayout199.xml"/><Relationship Id="rId56" Type="http://schemas.openxmlformats.org/officeDocument/2006/relationships/slideLayout" Target="../slideLayouts/slideLayout207.xml"/><Relationship Id="rId64" Type="http://schemas.openxmlformats.org/officeDocument/2006/relationships/slideLayout" Target="../slideLayouts/slideLayout215.xml"/><Relationship Id="rId69" Type="http://schemas.openxmlformats.org/officeDocument/2006/relationships/slideLayout" Target="../slideLayouts/slideLayout220.xml"/><Relationship Id="rId7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159.xml"/><Relationship Id="rId51" Type="http://schemas.openxmlformats.org/officeDocument/2006/relationships/slideLayout" Target="../slideLayouts/slideLayout202.xml"/><Relationship Id="rId72" Type="http://schemas.openxmlformats.org/officeDocument/2006/relationships/slideLayout" Target="../slideLayouts/slideLayout223.xml"/><Relationship Id="rId80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59" Type="http://schemas.openxmlformats.org/officeDocument/2006/relationships/slideLayout" Target="../slideLayouts/slideLayout210.xml"/><Relationship Id="rId67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171.xml"/><Relationship Id="rId41" Type="http://schemas.openxmlformats.org/officeDocument/2006/relationships/slideLayout" Target="../slideLayouts/slideLayout192.xml"/><Relationship Id="rId54" Type="http://schemas.openxmlformats.org/officeDocument/2006/relationships/slideLayout" Target="../slideLayouts/slideLayout205.xml"/><Relationship Id="rId62" Type="http://schemas.openxmlformats.org/officeDocument/2006/relationships/slideLayout" Target="../slideLayouts/slideLayout213.xml"/><Relationship Id="rId70" Type="http://schemas.openxmlformats.org/officeDocument/2006/relationships/slideLayout" Target="../slideLayouts/slideLayout221.xml"/><Relationship Id="rId75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200.xml"/><Relationship Id="rId57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61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52" Type="http://schemas.openxmlformats.org/officeDocument/2006/relationships/slideLayout" Target="../slideLayouts/slideLayout203.xml"/><Relationship Id="rId60" Type="http://schemas.openxmlformats.org/officeDocument/2006/relationships/slideLayout" Target="../slideLayouts/slideLayout211.xml"/><Relationship Id="rId65" Type="http://schemas.openxmlformats.org/officeDocument/2006/relationships/slideLayout" Target="../slideLayouts/slideLayout216.xml"/><Relationship Id="rId73" Type="http://schemas.openxmlformats.org/officeDocument/2006/relationships/slideLayout" Target="../slideLayouts/slideLayout224.xml"/><Relationship Id="rId78" Type="http://schemas.openxmlformats.org/officeDocument/2006/relationships/slideLayout" Target="../slideLayouts/slideLayout229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9" Type="http://schemas.openxmlformats.org/officeDocument/2006/relationships/slideLayout" Target="../slideLayouts/slideLayout190.xml"/><Relationship Id="rId34" Type="http://schemas.openxmlformats.org/officeDocument/2006/relationships/slideLayout" Target="../slideLayouts/slideLayout185.xml"/><Relationship Id="rId50" Type="http://schemas.openxmlformats.org/officeDocument/2006/relationships/slideLayout" Target="../slideLayouts/slideLayout201.xml"/><Relationship Id="rId55" Type="http://schemas.openxmlformats.org/officeDocument/2006/relationships/slideLayout" Target="../slideLayouts/slideLayout206.xml"/><Relationship Id="rId7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158.xml"/><Relationship Id="rId7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80.xml"/><Relationship Id="rId24" Type="http://schemas.openxmlformats.org/officeDocument/2006/relationships/slideLayout" Target="../slideLayouts/slideLayout175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66" Type="http://schemas.openxmlformats.org/officeDocument/2006/relationships/slideLayout" Target="../slideLayouts/slideLayout2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34A6-3F36-88C1-F6E7-AC05F183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0FD3-69C5-60E5-F1C1-4B0A90FD6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21" y="2590799"/>
            <a:ext cx="6405279" cy="3334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91380-E843-CE48-D303-FC3D4517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121" y="6236208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6635-50D3-3569-BBA4-4C5D8A471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2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Flecha S Medium" panose="020507030605050602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231775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687388" indent="-2238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87388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2112">
          <p15:clr>
            <a:srgbClr val="F26B43"/>
          </p15:clr>
        </p15:guide>
        <p15:guide id="5" pos="5568">
          <p15:clr>
            <a:srgbClr val="F26B43"/>
          </p15:clr>
        </p15:guide>
        <p15:guide id="6" pos="7296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4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34A6-3F36-88C1-F6E7-AC05F183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0FD3-69C5-60E5-F1C1-4B0A90FD6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21" y="2590799"/>
            <a:ext cx="6405279" cy="3334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91380-E843-CE48-D303-FC3D4517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121" y="6236208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2023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6635-50D3-3569-BBA4-4C5D8A471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0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  <p:sldLayoutId id="2147483772" r:id="rId36"/>
    <p:sldLayoutId id="2147483773" r:id="rId37"/>
    <p:sldLayoutId id="2147483774" r:id="rId38"/>
    <p:sldLayoutId id="2147483775" r:id="rId39"/>
    <p:sldLayoutId id="2147483776" r:id="rId40"/>
    <p:sldLayoutId id="2147483777" r:id="rId41"/>
    <p:sldLayoutId id="2147483778" r:id="rId42"/>
    <p:sldLayoutId id="2147483779" r:id="rId43"/>
    <p:sldLayoutId id="2147483780" r:id="rId44"/>
    <p:sldLayoutId id="2147483781" r:id="rId45"/>
    <p:sldLayoutId id="2147483782" r:id="rId46"/>
    <p:sldLayoutId id="2147483783" r:id="rId47"/>
    <p:sldLayoutId id="2147483784" r:id="rId48"/>
    <p:sldLayoutId id="2147483785" r:id="rId49"/>
    <p:sldLayoutId id="2147483786" r:id="rId50"/>
    <p:sldLayoutId id="2147483787" r:id="rId51"/>
    <p:sldLayoutId id="2147483788" r:id="rId52"/>
    <p:sldLayoutId id="2147483789" r:id="rId53"/>
    <p:sldLayoutId id="2147483790" r:id="rId54"/>
    <p:sldLayoutId id="2147483791" r:id="rId55"/>
    <p:sldLayoutId id="2147483792" r:id="rId56"/>
    <p:sldLayoutId id="2147483793" r:id="rId57"/>
    <p:sldLayoutId id="2147483794" r:id="rId58"/>
    <p:sldLayoutId id="2147483795" r:id="rId59"/>
    <p:sldLayoutId id="2147483796" r:id="rId60"/>
    <p:sldLayoutId id="2147483797" r:id="rId61"/>
    <p:sldLayoutId id="2147483798" r:id="rId62"/>
    <p:sldLayoutId id="2147483799" r:id="rId63"/>
    <p:sldLayoutId id="2147483800" r:id="rId64"/>
    <p:sldLayoutId id="2147483801" r:id="rId65"/>
    <p:sldLayoutId id="2147483802" r:id="rId66"/>
    <p:sldLayoutId id="2147483803" r:id="rId67"/>
    <p:sldLayoutId id="2147483804" r:id="rId68"/>
    <p:sldLayoutId id="2147483805" r:id="rId69"/>
    <p:sldLayoutId id="2147483806" r:id="rId70"/>
    <p:sldLayoutId id="2147483807" r:id="rId71"/>
    <p:sldLayoutId id="2147483808" r:id="rId72"/>
    <p:sldLayoutId id="2147483809" r:id="rId73"/>
    <p:sldLayoutId id="2147483810" r:id="rId74"/>
    <p:sldLayoutId id="2147483811" r:id="rId75"/>
    <p:sldLayoutId id="2147483812" r:id="rId7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Flecha S Medium" panose="020507030605050602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231775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687388" indent="-2238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87388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2112">
          <p15:clr>
            <a:srgbClr val="F26B43"/>
          </p15:clr>
        </p15:guide>
        <p15:guide id="5" pos="5568">
          <p15:clr>
            <a:srgbClr val="F26B43"/>
          </p15:clr>
        </p15:guide>
        <p15:guide id="6" pos="7296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4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E34A6-3F36-88C1-F6E7-AC05F183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860613"/>
            <a:ext cx="6405280" cy="636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70FD3-69C5-60E5-F1C1-4B0A90FD6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21" y="2590799"/>
            <a:ext cx="6405279" cy="3334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91380-E843-CE48-D303-FC3D4517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121" y="6236208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2024 CFA Institute.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B6635-50D3-3569-BBA4-4C5D8A471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36208"/>
            <a:ext cx="457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FC37C41-61FD-5349-A192-9970B0AFE4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4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4" r:id="rId31"/>
    <p:sldLayoutId id="2147483845" r:id="rId32"/>
    <p:sldLayoutId id="2147483846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  <p:sldLayoutId id="2147483861" r:id="rId48"/>
    <p:sldLayoutId id="2147483862" r:id="rId49"/>
    <p:sldLayoutId id="2147483863" r:id="rId50"/>
    <p:sldLayoutId id="2147483864" r:id="rId51"/>
    <p:sldLayoutId id="2147483865" r:id="rId52"/>
    <p:sldLayoutId id="2147483866" r:id="rId53"/>
    <p:sldLayoutId id="2147483867" r:id="rId54"/>
    <p:sldLayoutId id="2147483868" r:id="rId55"/>
    <p:sldLayoutId id="2147483869" r:id="rId56"/>
    <p:sldLayoutId id="2147483870" r:id="rId57"/>
    <p:sldLayoutId id="2147483871" r:id="rId58"/>
    <p:sldLayoutId id="2147483872" r:id="rId59"/>
    <p:sldLayoutId id="2147483873" r:id="rId60"/>
    <p:sldLayoutId id="2147483874" r:id="rId61"/>
    <p:sldLayoutId id="2147483875" r:id="rId62"/>
    <p:sldLayoutId id="2147483876" r:id="rId63"/>
    <p:sldLayoutId id="2147483877" r:id="rId64"/>
    <p:sldLayoutId id="2147483878" r:id="rId65"/>
    <p:sldLayoutId id="2147483879" r:id="rId66"/>
    <p:sldLayoutId id="2147483880" r:id="rId67"/>
    <p:sldLayoutId id="2147483881" r:id="rId68"/>
    <p:sldLayoutId id="2147483882" r:id="rId69"/>
    <p:sldLayoutId id="2147483883" r:id="rId70"/>
    <p:sldLayoutId id="2147483884" r:id="rId71"/>
    <p:sldLayoutId id="2147483885" r:id="rId72"/>
    <p:sldLayoutId id="2147483886" r:id="rId73"/>
    <p:sldLayoutId id="2147483887" r:id="rId74"/>
    <p:sldLayoutId id="2147483888" r:id="rId75"/>
    <p:sldLayoutId id="2147483890" r:id="rId76"/>
    <p:sldLayoutId id="2147483891" r:id="rId77"/>
    <p:sldLayoutId id="2147483892" r:id="rId78"/>
    <p:sldLayoutId id="2147483893" r:id="rId79"/>
    <p:sldLayoutId id="2147483894" r:id="rId8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Flecha S Medium" panose="020507030605050602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938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231775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687388" indent="-2238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87388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2112">
          <p15:clr>
            <a:srgbClr val="F26B43"/>
          </p15:clr>
        </p15:guide>
        <p15:guide id="5" pos="5568">
          <p15:clr>
            <a:srgbClr val="F26B43"/>
          </p15:clr>
        </p15:guide>
        <p15:guide id="6" pos="7296">
          <p15:clr>
            <a:srgbClr val="F26B43"/>
          </p15:clr>
        </p15:guide>
        <p15:guide id="7" orient="horz" pos="3888">
          <p15:clr>
            <a:srgbClr val="F26B43"/>
          </p15:clr>
        </p15:guide>
        <p15:guide id="8" orient="horz" pos="43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2292477-E836-71F4-2DEB-F7258D261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5066" y="6199061"/>
            <a:ext cx="2743200" cy="1871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2">
                    <a:lumMod val="65000"/>
                  </a:schemeClr>
                </a:solidFill>
                <a:latin typeface="Azo Sans" panose="02000000000000000000" pitchFamily="2" charset="0"/>
                <a:cs typeface="Arial" panose="020B0604020202020204" pitchFamily="34" charset="0"/>
              </a:defRPr>
            </a:lvl1pPr>
          </a:lstStyle>
          <a:p>
            <a:fld id="{25665DFC-E6E1-AC46-8C75-398C3AC7E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8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cfany.org/wp-content/uploads/2025/11/research-challenge-official-rules.pdf" TargetMode="Externa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jpe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1.sv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4.xml"/><Relationship Id="rId5" Type="http://schemas.openxmlformats.org/officeDocument/2006/relationships/image" Target="../media/image34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08BFE-9C0D-85E9-42E9-4C49A50D3AE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3504" y="4201108"/>
            <a:ext cx="5490286" cy="764312"/>
          </a:xfrm>
        </p:spPr>
        <p:txBody>
          <a:bodyPr/>
          <a:lstStyle/>
          <a:p>
            <a:r>
              <a:rPr lang="en-US" sz="1800" b="0" dirty="0">
                <a:solidFill>
                  <a:schemeClr val="accent4"/>
                </a:solidFill>
                <a:latin typeface="Azo Sans" panose="020B0603030503020204" pitchFamily="34" charset="77"/>
              </a:rPr>
              <a:t>CFA Society New York Kickoff meeting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88C554-8E7C-6D84-59CD-9554D0059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1736041"/>
            <a:ext cx="5742705" cy="2126252"/>
          </a:xfrm>
        </p:spPr>
        <p:txBody>
          <a:bodyPr/>
          <a:lstStyle/>
          <a:p>
            <a:r>
              <a:rPr lang="en-US" dirty="0">
                <a:cs typeface="Angsana New"/>
              </a:rPr>
              <a:t>CFA Institute </a:t>
            </a:r>
            <a:br>
              <a:rPr lang="en-US" dirty="0">
                <a:cs typeface="Angsana New" panose="020B0502040204020203" pitchFamily="18" charset="-34"/>
              </a:rPr>
            </a:br>
            <a:r>
              <a:rPr lang="en-US" dirty="0">
                <a:cs typeface="Angsana New"/>
              </a:rPr>
              <a:t>Research Challenge </a:t>
            </a:r>
            <a:br>
              <a:rPr lang="en-US" dirty="0">
                <a:cs typeface="Angsana New" panose="020B0502040204020203" pitchFamily="18" charset="-34"/>
              </a:rPr>
            </a:br>
            <a:r>
              <a:rPr lang="en-US" dirty="0">
                <a:cs typeface="Angsana New"/>
              </a:rPr>
              <a:t>2025-2026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42649-59D2-65CB-8AE3-C68710BD4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773763"/>
            <a:ext cx="2336800" cy="623464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4346710-A53F-A0F0-D48D-ADFC58CC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/>
          <a:p>
            <a:r>
              <a:rPr lang="en-US"/>
              <a:t>© 2023 CFA Institute.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60404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38DE-F760-0E2A-0BDA-2266DC4AE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1197470"/>
            <a:ext cx="4270248" cy="838499"/>
          </a:xfrm>
        </p:spPr>
        <p:txBody>
          <a:bodyPr/>
          <a:lstStyle/>
          <a:p>
            <a:r>
              <a:rPr lang="en-US" dirty="0"/>
              <a:t>Rules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B68B3-18E9-7125-FD76-19D560F3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5D486-58C9-E684-BC6C-6AE882762A9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903575"/>
            <a:ext cx="3432030" cy="169277"/>
          </a:xfrm>
        </p:spPr>
        <p:txBody>
          <a:bodyPr/>
          <a:lstStyle/>
          <a:p>
            <a:r>
              <a:rPr lang="en-US" dirty="0"/>
              <a:t>CFA Institute Research Challenge</a:t>
            </a:r>
          </a:p>
        </p:txBody>
      </p:sp>
      <p:pic>
        <p:nvPicPr>
          <p:cNvPr id="7" name="Picture 6" descr="A close-up of a documen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17AA513-E698-FAC5-0BF2-AA60C9B1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34" y="936421"/>
            <a:ext cx="3541672" cy="4583340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0D5E8E-6783-A17D-A917-500CABF317D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4994" y="2088057"/>
            <a:ext cx="4270375" cy="3709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zo Sans" panose="020B0603030503020204" pitchFamily="34" charset="77"/>
                <a:ea typeface="Calibri"/>
                <a:cs typeface="Calibri"/>
              </a:rPr>
              <a:t>The official rules for this year’s competition can be found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zo Sans" panose="020B0603030503020204" pitchFamily="34" charset="77"/>
                <a:ea typeface="Calibri"/>
                <a:cs typeface="Calibri"/>
              </a:rPr>
              <a:t>It will contain: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zo Sans" panose="020B0603030503020204" pitchFamily="34" charset="77"/>
                <a:ea typeface="Calibri"/>
                <a:cs typeface="Calibri"/>
              </a:rPr>
              <a:t>Official competition rules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zo Sans" panose="020B0603030503020204" pitchFamily="34" charset="77"/>
                <a:ea typeface="Calibri"/>
                <a:cs typeface="Calibri"/>
              </a:rPr>
              <a:t>Written report guidelines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zo Sans" panose="020B0603030503020204" pitchFamily="34" charset="77"/>
                <a:ea typeface="Calibri"/>
                <a:cs typeface="Calibri"/>
              </a:rPr>
              <a:t>Presentation guidelines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zo Sans" panose="020B0603030503020204" pitchFamily="34" charset="77"/>
                <a:ea typeface="Calibri"/>
                <a:cs typeface="Calibri"/>
              </a:rPr>
              <a:t>Ethics and code of conduct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Azo Sans" panose="020B0603030503020204" pitchFamily="34" charset="77"/>
                <a:ea typeface="Calibri"/>
                <a:cs typeface="Calibri"/>
              </a:rPr>
              <a:t>Written report format</a:t>
            </a:r>
          </a:p>
        </p:txBody>
      </p:sp>
    </p:spTree>
    <p:extLst>
      <p:ext uri="{BB962C8B-B14F-4D97-AF65-F5344CB8AC3E}">
        <p14:creationId xmlns:p14="http://schemas.microsoft.com/office/powerpoint/2010/main" val="946731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B7B77D-57FB-4C13-3FF1-9B3E8DB7E3FF}"/>
              </a:ext>
            </a:extLst>
          </p:cNvPr>
          <p:cNvSpPr/>
          <p:nvPr/>
        </p:nvSpPr>
        <p:spPr>
          <a:xfrm>
            <a:off x="527124" y="1901946"/>
            <a:ext cx="3915781" cy="4415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BEAB8-D0DD-B83C-C55F-BE2874860B27}"/>
              </a:ext>
            </a:extLst>
          </p:cNvPr>
          <p:cNvSpPr/>
          <p:nvPr/>
        </p:nvSpPr>
        <p:spPr>
          <a:xfrm>
            <a:off x="4819427" y="1901945"/>
            <a:ext cx="3915781" cy="44150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A362E-A56D-05D2-EC4B-1A1BCAE1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56216"/>
            <a:ext cx="8345240" cy="636494"/>
          </a:xfrm>
        </p:spPr>
        <p:txBody>
          <a:bodyPr/>
          <a:lstStyle/>
          <a:p>
            <a:r>
              <a:rPr lang="en-US" sz="4000" dirty="0"/>
              <a:t>Faculty Advisor &amp; Industry Mentor Involvement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5D5F6-FBDE-3EFB-3144-6708F971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124" y="6639739"/>
            <a:ext cx="4114800" cy="123111"/>
          </a:xfrm>
        </p:spPr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01DEE8-7C73-81B9-A0C5-9B581406DEA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97541" y="354354"/>
            <a:ext cx="3432030" cy="518091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CFA Institute Research Challenge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42ADC5-F764-A350-7D7A-FB58CC91C18B}"/>
              </a:ext>
            </a:extLst>
          </p:cNvPr>
          <p:cNvSpPr txBox="1">
            <a:spLocks/>
          </p:cNvSpPr>
          <p:nvPr/>
        </p:nvSpPr>
        <p:spPr>
          <a:xfrm>
            <a:off x="4532376" y="2061165"/>
            <a:ext cx="3127248" cy="3912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3FCB0-941C-0016-8D39-CC92612104A9}"/>
              </a:ext>
            </a:extLst>
          </p:cNvPr>
          <p:cNvSpPr txBox="1"/>
          <p:nvPr/>
        </p:nvSpPr>
        <p:spPr>
          <a:xfrm>
            <a:off x="747703" y="2519329"/>
            <a:ext cx="33563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zo Sans" panose="020B0603030503020204" pitchFamily="34" charset="77"/>
              </a:rPr>
              <a:t>Insight and guidance on research methods and tools as taught in academia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latin typeface="Azo Sans" panose="020B0603030503020204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zo Sans" panose="020B0603030503020204" pitchFamily="34" charset="77"/>
              </a:rPr>
              <a:t>10 hours maximum of productive time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latin typeface="Azo Sans" panose="020B0603030503020204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zo Sans" panose="020B0603030503020204" pitchFamily="34" charset="77"/>
              </a:rPr>
              <a:t>Access to faculty for other projects unrelated to the Research Challenge is permitted</a:t>
            </a:r>
            <a:endParaRPr lang="en-US" dirty="0">
              <a:solidFill>
                <a:schemeClr val="accent1"/>
              </a:solidFill>
              <a:latin typeface="Azo Sans" panose="020B0603030503020204" pitchFamily="34" charset="77"/>
              <a:cs typeface="Arial"/>
            </a:endParaRPr>
          </a:p>
          <a:p>
            <a:endParaRPr lang="en-US" dirty="0">
              <a:solidFill>
                <a:schemeClr val="accent1"/>
              </a:solidFill>
              <a:latin typeface="Azo Sans" panose="020B0603030503020204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7C803-F43A-BEFA-0D81-C0C12A604D74}"/>
              </a:ext>
            </a:extLst>
          </p:cNvPr>
          <p:cNvSpPr txBox="1"/>
          <p:nvPr/>
        </p:nvSpPr>
        <p:spPr>
          <a:xfrm>
            <a:off x="4948517" y="2511211"/>
            <a:ext cx="3657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Insight and guidance on industry practice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Azo Sans" panose="020B0603030503020204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6 hours maximum of productive time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Azo Sans" panose="020B0603030503020204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Face to face or virtual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Azo Sans" panose="020B0603030503020204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Review first draft of research report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Azo Sans" panose="020B0603030503020204" pitchFamily="34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Presentation development assistance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F47B02-8BF8-B55B-DF81-F26D11132746}"/>
              </a:ext>
            </a:extLst>
          </p:cNvPr>
          <p:cNvSpPr/>
          <p:nvPr/>
        </p:nvSpPr>
        <p:spPr>
          <a:xfrm>
            <a:off x="527124" y="1901350"/>
            <a:ext cx="3915781" cy="50381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D7571E-33FA-1795-088B-764E643B9BAC}"/>
              </a:ext>
            </a:extLst>
          </p:cNvPr>
          <p:cNvSpPr/>
          <p:nvPr/>
        </p:nvSpPr>
        <p:spPr>
          <a:xfrm>
            <a:off x="4819425" y="1901350"/>
            <a:ext cx="3915781" cy="50381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D346D-2C53-54A9-3500-DFD4E853C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03" y="1966147"/>
            <a:ext cx="2736568" cy="503816"/>
          </a:xfrm>
        </p:spPr>
        <p:txBody>
          <a:bodyPr/>
          <a:lstStyle/>
          <a:p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zo Sans" panose="020B0603030503020204" pitchFamily="34" charset="77"/>
              </a:rPr>
              <a:t>Faculty Advisors</a:t>
            </a:r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1A7B86-2C9D-36CD-E501-2C5DA692CE41}"/>
              </a:ext>
            </a:extLst>
          </p:cNvPr>
          <p:cNvSpPr txBox="1">
            <a:spLocks/>
          </p:cNvSpPr>
          <p:nvPr/>
        </p:nvSpPr>
        <p:spPr>
          <a:xfrm>
            <a:off x="5570398" y="1966147"/>
            <a:ext cx="2736568" cy="5038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zo Sans" panose="020B0603030503020204" pitchFamily="34" charset="77"/>
              </a:rPr>
              <a:t>Industry Mentor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7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A07DD-DC3B-F8F6-4659-C7CEF1AF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search challenge winner 2025">
            <a:extLst>
              <a:ext uri="{FF2B5EF4-FFF2-40B4-BE49-F238E27FC236}">
                <a16:creationId xmlns:a16="http://schemas.microsoft.com/office/drawing/2014/main" id="{BC79D2E2-1B49-BFF3-10CD-5A99D370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49" r="4" b="4"/>
          <a:stretch>
            <a:fillRect/>
          </a:stretch>
        </p:blipFill>
        <p:spPr>
          <a:xfrm>
            <a:off x="6446520" y="1124712"/>
            <a:ext cx="4087368" cy="4087368"/>
          </a:xfrm>
          <a:prstGeom prst="rect">
            <a:avLst/>
          </a:prstGeom>
          <a:noFill/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BFBCCBD-43EA-1073-ED7D-F5A295E8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17" y="3049793"/>
            <a:ext cx="4958965" cy="181266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400" b="0" i="0" kern="1200" dirty="0">
                <a:latin typeface="Flecha S Medium" panose="02050703060505060204" pitchFamily="18" charset="77"/>
                <a:ea typeface="+mj-ea"/>
                <a:cs typeface="+mj-cs"/>
              </a:rPr>
              <a:t>Kozminski </a:t>
            </a:r>
            <a:r>
              <a:rPr lang="en-US" sz="3400" b="0" i="0" kern="1200" dirty="0">
                <a:effectLst/>
                <a:latin typeface="Flecha S Medium" panose="02050703060505060204" pitchFamily="18" charset="77"/>
                <a:ea typeface="+mj-ea"/>
                <a:cs typeface="+mj-cs"/>
              </a:rPr>
              <a:t>University</a:t>
            </a:r>
            <a:br>
              <a:rPr lang="en-US" sz="3400" b="0" i="0" kern="1200" dirty="0">
                <a:effectLst/>
                <a:latin typeface="Flecha S Medium" panose="02050703060505060204" pitchFamily="18" charset="77"/>
                <a:ea typeface="+mj-ea"/>
                <a:cs typeface="+mj-cs"/>
              </a:rPr>
            </a:br>
            <a:r>
              <a:rPr lang="en-US" sz="3400" b="0" i="0" kern="1200" dirty="0">
                <a:effectLst/>
                <a:latin typeface="Flecha S Medium" panose="02050703060505060204" pitchFamily="18" charset="77"/>
                <a:ea typeface="+mj-ea"/>
                <a:cs typeface="+mj-cs"/>
              </a:rPr>
              <a:t>Subject Company: </a:t>
            </a:r>
            <a:r>
              <a:rPr lang="en-US" sz="3400" b="0" i="0" kern="1200" dirty="0">
                <a:latin typeface="Flecha S Medium" panose="02050703060505060204" pitchFamily="18" charset="77"/>
                <a:ea typeface="+mj-ea"/>
                <a:cs typeface="+mj-cs"/>
              </a:rPr>
              <a:t>Dom Development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23734-C012-C558-7ABA-3F895C4E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© 2023 CFA Institute. All Rights Reserved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0F72918-4CE1-6507-D02D-EBB166F8A72A}"/>
              </a:ext>
            </a:extLst>
          </p:cNvPr>
          <p:cNvSpPr txBox="1">
            <a:spLocks/>
          </p:cNvSpPr>
          <p:nvPr/>
        </p:nvSpPr>
        <p:spPr>
          <a:xfrm>
            <a:off x="1065317" y="1458198"/>
            <a:ext cx="5837506" cy="227038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4000" b="0" i="0" kern="1200" cap="none" dirty="0">
                <a:solidFill>
                  <a:schemeClr val="accent1"/>
                </a:solidFill>
                <a:latin typeface="Flecha S Medium" panose="02050703060505060204" pitchFamily="18" charset="77"/>
                <a:ea typeface="+mn-ea"/>
                <a:cs typeface="Arial" panose="020B0604020202020204" pitchFamily="34" charset="0"/>
              </a:rPr>
              <a:t>2024-2025 Global Champions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E7AA6-A676-AD2F-C99B-020D5FA2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36208"/>
            <a:ext cx="457200" cy="153888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FC37C41-61FD-5349-A192-9970B0AFE414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7ABFD8-FA94-4EB5-393B-3CF187407290}"/>
              </a:ext>
            </a:extLst>
          </p:cNvPr>
          <p:cNvSpPr txBox="1">
            <a:spLocks/>
          </p:cNvSpPr>
          <p:nvPr/>
        </p:nvSpPr>
        <p:spPr>
          <a:xfrm>
            <a:off x="1065317" y="2796784"/>
            <a:ext cx="3615417" cy="197392"/>
          </a:xfrm>
          <a:prstGeom prst="rect">
            <a:avLst/>
          </a:prstGeom>
          <a:noFill/>
        </p:spPr>
        <p:txBody>
          <a:bodyPr vert="horz" wrap="none" lIns="0" tIns="0" rIns="0" bIns="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1100" b="1" i="0" kern="1200" cap="all" spc="150" baseline="0" dirty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CFA Society Poland</a:t>
            </a:r>
          </a:p>
        </p:txBody>
      </p:sp>
    </p:spTree>
    <p:extLst>
      <p:ext uri="{BB962C8B-B14F-4D97-AF65-F5344CB8AC3E}">
        <p14:creationId xmlns:p14="http://schemas.microsoft.com/office/powerpoint/2010/main" val="2978927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EC0AE-3541-3242-71CF-3C2467FD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C0DEED77-5A79-8FE8-C86A-6131F4D5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67" y="442371"/>
            <a:ext cx="11150600" cy="920750"/>
          </a:xfrm>
        </p:spPr>
        <p:txBody>
          <a:bodyPr/>
          <a:lstStyle/>
          <a:p>
            <a:r>
              <a:rPr lang="en-US" dirty="0"/>
              <a:t>Participating Universities 2025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2160DBA-B895-FBE8-D666-6648B6623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7" y="1347018"/>
            <a:ext cx="1394868" cy="1030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009531-3011-C5DF-DBFC-D7A845B41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4" b="5047"/>
          <a:stretch/>
        </p:blipFill>
        <p:spPr>
          <a:xfrm>
            <a:off x="4277519" y="5292702"/>
            <a:ext cx="1781299" cy="14196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62C2AD-B3CF-A841-0C29-4CEACE57C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8" y="5540149"/>
            <a:ext cx="1561023" cy="6523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BA0318-BEF8-E23F-FBB4-F70948A814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1" b="16273"/>
          <a:stretch/>
        </p:blipFill>
        <p:spPr>
          <a:xfrm>
            <a:off x="9991479" y="3706943"/>
            <a:ext cx="1657338" cy="1127433"/>
          </a:xfrm>
          <a:prstGeom prst="rect">
            <a:avLst/>
          </a:prstGeom>
        </p:spPr>
      </p:pic>
      <p:pic>
        <p:nvPicPr>
          <p:cNvPr id="38" name="x_Picture 2" descr="signature_1828961693">
            <a:extLst>
              <a:ext uri="{FF2B5EF4-FFF2-40B4-BE49-F238E27FC236}">
                <a16:creationId xmlns:a16="http://schemas.microsoft.com/office/drawing/2014/main" id="{E92BD902-32E0-C5B8-3474-40DDB0C5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02" y="2858409"/>
            <a:ext cx="2845603" cy="4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1911028F-6D1F-52ED-8B31-073866369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529" y="3904373"/>
            <a:ext cx="1611298" cy="1260055"/>
          </a:xfrm>
          <a:prstGeom prst="rect">
            <a:avLst/>
          </a:prstGeom>
        </p:spPr>
      </p:pic>
      <p:pic>
        <p:nvPicPr>
          <p:cNvPr id="55" name="Picture 54" descr="A blue and yellow logo&#10;&#10;Description automatically generated">
            <a:extLst>
              <a:ext uri="{FF2B5EF4-FFF2-40B4-BE49-F238E27FC236}">
                <a16:creationId xmlns:a16="http://schemas.microsoft.com/office/drawing/2014/main" id="{5D5118DD-8EB4-FB57-D748-FE2BDB4BD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7189" y="2602030"/>
            <a:ext cx="1300603" cy="1300603"/>
          </a:xfrm>
          <a:prstGeom prst="rect">
            <a:avLst/>
          </a:prstGeom>
        </p:spPr>
      </p:pic>
      <p:pic>
        <p:nvPicPr>
          <p:cNvPr id="42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5EF3D9C1-0F50-85BB-2FC1-27D9DDFE8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6092" y="3670570"/>
            <a:ext cx="1922016" cy="1230092"/>
          </a:xfrm>
          <a:prstGeom prst="rect">
            <a:avLst/>
          </a:prstGeom>
        </p:spPr>
      </p:pic>
      <p:pic>
        <p:nvPicPr>
          <p:cNvPr id="44" name="Picture 4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55523-B3CF-D250-6D61-DC566F77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2953" y="5487439"/>
            <a:ext cx="3223775" cy="902657"/>
          </a:xfrm>
          <a:prstGeom prst="rect">
            <a:avLst/>
          </a:prstGeom>
        </p:spPr>
      </p:pic>
      <p:pic>
        <p:nvPicPr>
          <p:cNvPr id="47" name="Picture 46" descr="Blue and white logos with text&#10;&#10;Description automatically generated">
            <a:extLst>
              <a:ext uri="{FF2B5EF4-FFF2-40B4-BE49-F238E27FC236}">
                <a16:creationId xmlns:a16="http://schemas.microsoft.com/office/drawing/2014/main" id="{03F25A90-F9B8-1CDF-0663-6ADED6068E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2011" b="27488"/>
          <a:stretch/>
        </p:blipFill>
        <p:spPr>
          <a:xfrm>
            <a:off x="6565163" y="1389527"/>
            <a:ext cx="3260010" cy="8621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ED069D-A604-7B66-4DA9-16C4A733D2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15" y="5568735"/>
            <a:ext cx="1983784" cy="536836"/>
          </a:xfrm>
          <a:prstGeom prst="rect">
            <a:avLst/>
          </a:prstGeom>
        </p:spPr>
      </p:pic>
      <p:pic>
        <p:nvPicPr>
          <p:cNvPr id="51" name="Picture 50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6DDDEB93-9A6F-6B1C-0EAB-7AF0E874EB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691" y="2847268"/>
            <a:ext cx="2669036" cy="803380"/>
          </a:xfrm>
          <a:prstGeom prst="rect">
            <a:avLst/>
          </a:prstGeom>
        </p:spPr>
      </p:pic>
      <p:pic>
        <p:nvPicPr>
          <p:cNvPr id="53" name="Picture 5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C5FDD4E-2218-6988-E085-658CF5DAD1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3350" y="2816032"/>
            <a:ext cx="3765811" cy="745631"/>
          </a:xfrm>
          <a:prstGeom prst="rect">
            <a:avLst/>
          </a:prstGeom>
        </p:spPr>
      </p:pic>
      <p:pic>
        <p:nvPicPr>
          <p:cNvPr id="40" name="Picture 19" descr="Text&#10;&#10;Description automatically generated">
            <a:extLst>
              <a:ext uri="{FF2B5EF4-FFF2-40B4-BE49-F238E27FC236}">
                <a16:creationId xmlns:a16="http://schemas.microsoft.com/office/drawing/2014/main" id="{DE35424F-A174-8B0D-F386-9C226B8E0F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96361" y="1156764"/>
            <a:ext cx="1452456" cy="1292937"/>
          </a:xfrm>
          <a:prstGeom prst="rect">
            <a:avLst/>
          </a:prstGeom>
        </p:spPr>
      </p:pic>
      <p:pic>
        <p:nvPicPr>
          <p:cNvPr id="67" name="Picture 66" descr="A red and white logo on a black background&#10;&#10;Description automatically generated">
            <a:extLst>
              <a:ext uri="{FF2B5EF4-FFF2-40B4-BE49-F238E27FC236}">
                <a16:creationId xmlns:a16="http://schemas.microsoft.com/office/drawing/2014/main" id="{8D74AEB0-261B-1B92-C428-6A118A362C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55474" y="701863"/>
            <a:ext cx="4091184" cy="2301291"/>
          </a:xfrm>
          <a:prstGeom prst="rect">
            <a:avLst/>
          </a:prstGeom>
        </p:spPr>
      </p:pic>
      <p:pic>
        <p:nvPicPr>
          <p:cNvPr id="2" name="Picture 1" descr="A logo for a university&#10;&#10;AI-generated content may be incorrect.">
            <a:extLst>
              <a:ext uri="{FF2B5EF4-FFF2-40B4-BE49-F238E27FC236}">
                <a16:creationId xmlns:a16="http://schemas.microsoft.com/office/drawing/2014/main" id="{257A01B5-BC19-977D-477B-79C3C768D3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78435" y="5164428"/>
            <a:ext cx="1561250" cy="1296776"/>
          </a:xfrm>
          <a:prstGeom prst="rect">
            <a:avLst/>
          </a:prstGeom>
        </p:spPr>
      </p:pic>
      <p:pic>
        <p:nvPicPr>
          <p:cNvPr id="5" name="Picture 4" descr="A logo for a university&#10;&#10;AI-generated content may be incorrect.">
            <a:extLst>
              <a:ext uri="{FF2B5EF4-FFF2-40B4-BE49-F238E27FC236}">
                <a16:creationId xmlns:a16="http://schemas.microsoft.com/office/drawing/2014/main" id="{3A72314D-B4C1-6FA7-9E0B-C02E68E121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9682" y="4214150"/>
            <a:ext cx="2154277" cy="1093053"/>
          </a:xfrm>
          <a:prstGeom prst="rect">
            <a:avLst/>
          </a:prstGeom>
        </p:spPr>
      </p:pic>
      <p:pic>
        <p:nvPicPr>
          <p:cNvPr id="6" name="Picture 5" descr="A logo with blue and yellow text&#10;&#10;AI-generated content may be incorrect.">
            <a:extLst>
              <a:ext uri="{FF2B5EF4-FFF2-40B4-BE49-F238E27FC236}">
                <a16:creationId xmlns:a16="http://schemas.microsoft.com/office/drawing/2014/main" id="{24783142-7683-B857-63E9-68C4ACB028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0303" y="4039902"/>
            <a:ext cx="1300977" cy="13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A4B88F-F749-7CB1-A98D-133FFB34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46" y="291316"/>
            <a:ext cx="4485358" cy="690337"/>
          </a:xfrm>
        </p:spPr>
        <p:txBody>
          <a:bodyPr/>
          <a:lstStyle/>
          <a:p>
            <a:r>
              <a:rPr lang="en-US" sz="4400" dirty="0"/>
              <a:t>Sample Report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64D4-B89B-52AF-9E7A-78E9E3A0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542" y="6650938"/>
            <a:ext cx="4114800" cy="12311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© 2023 CFA Institute.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9ACD3-5452-D1AC-061E-F5F2E1E25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AD16D-49C9-D46E-B133-48596F7D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169416"/>
            <a:ext cx="8941715" cy="533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75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D8543A-EFA4-4969-E5BE-246882D6B44D}"/>
              </a:ext>
            </a:extLst>
          </p:cNvPr>
          <p:cNvSpPr/>
          <p:nvPr/>
        </p:nvSpPr>
        <p:spPr>
          <a:xfrm>
            <a:off x="6093276" y="5045037"/>
            <a:ext cx="6112413" cy="64908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B1FED5-F79C-1254-1763-33B6CDAB1F89}"/>
              </a:ext>
            </a:extLst>
          </p:cNvPr>
          <p:cNvSpPr/>
          <p:nvPr/>
        </p:nvSpPr>
        <p:spPr>
          <a:xfrm>
            <a:off x="-113887" y="2377141"/>
            <a:ext cx="6112413" cy="64908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3EB82-A901-EF06-321D-3A75533A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922F06-06EE-9258-CCEF-AA45F6709D68}"/>
              </a:ext>
            </a:extLst>
          </p:cNvPr>
          <p:cNvSpPr txBox="1">
            <a:spLocks/>
          </p:cNvSpPr>
          <p:nvPr/>
        </p:nvSpPr>
        <p:spPr>
          <a:xfrm>
            <a:off x="517976" y="373621"/>
            <a:ext cx="11150600" cy="9203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accent1"/>
                </a:solidFill>
                <a:latin typeface="Flecha S Medium" panose="02050703060505060204" pitchFamily="18" charset="77"/>
                <a:ea typeface="+mj-ea"/>
                <a:cs typeface="+mj-cs"/>
              </a:defRPr>
            </a:lvl1pPr>
          </a:lstStyle>
          <a:p>
            <a:r>
              <a:rPr lang="en-US" dirty="0"/>
              <a:t>Scoring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21CDE60-DF7E-B702-BFB4-264E69D2EECD}"/>
              </a:ext>
            </a:extLst>
          </p:cNvPr>
          <p:cNvSpPr txBox="1">
            <a:spLocks/>
          </p:cNvSpPr>
          <p:nvPr/>
        </p:nvSpPr>
        <p:spPr>
          <a:xfrm>
            <a:off x="1574980" y="2530838"/>
            <a:ext cx="3445566" cy="4953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Azo Sans" panose="020B0603030503020204" pitchFamily="34" charset="77"/>
              </a:rPr>
              <a:t>Research Report Scoring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6DDDBE-3C29-9291-AB83-16D017E398E7}"/>
              </a:ext>
            </a:extLst>
          </p:cNvPr>
          <p:cNvSpPr txBox="1">
            <a:spLocks/>
          </p:cNvSpPr>
          <p:nvPr/>
        </p:nvSpPr>
        <p:spPr>
          <a:xfrm>
            <a:off x="7918130" y="5198734"/>
            <a:ext cx="3445566" cy="4953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Azo Sans" panose="020B0603030503020204" pitchFamily="34" charset="77"/>
              </a:rPr>
              <a:t>Presentation Scoring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B59A28F-309C-54AC-601D-2E413F827564}"/>
              </a:ext>
            </a:extLst>
          </p:cNvPr>
          <p:cNvSpPr txBox="1">
            <a:spLocks/>
          </p:cNvSpPr>
          <p:nvPr/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5" descr="Table&#10;&#10;Description automatically generated">
            <a:extLst>
              <a:ext uri="{FF2B5EF4-FFF2-40B4-BE49-F238E27FC236}">
                <a16:creationId xmlns:a16="http://schemas.microsoft.com/office/drawing/2014/main" id="{D9D70B8D-58F1-841D-7626-044724B1C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9"/>
          <a:stretch/>
        </p:blipFill>
        <p:spPr>
          <a:xfrm>
            <a:off x="166424" y="3054109"/>
            <a:ext cx="5832102" cy="2646652"/>
          </a:xfrm>
          <a:prstGeom prst="rect">
            <a:avLst/>
          </a:prstGeom>
        </p:spPr>
      </p:pic>
      <p:pic>
        <p:nvPicPr>
          <p:cNvPr id="12" name="Picture 7" descr="Table&#10;&#10;Description automatically generated">
            <a:extLst>
              <a:ext uri="{FF2B5EF4-FFF2-40B4-BE49-F238E27FC236}">
                <a16:creationId xmlns:a16="http://schemas.microsoft.com/office/drawing/2014/main" id="{EEDC5983-0752-83FB-7896-5C391355E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95"/>
          <a:stretch/>
        </p:blipFill>
        <p:spPr>
          <a:xfrm>
            <a:off x="6079587" y="526021"/>
            <a:ext cx="6112413" cy="45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1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9595-5F05-E9DB-8A9C-37A64446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4743704"/>
            <a:ext cx="9300879" cy="636494"/>
          </a:xfrm>
        </p:spPr>
        <p:txBody>
          <a:bodyPr/>
          <a:lstStyle/>
          <a:p>
            <a:r>
              <a:rPr lang="en-US" sz="5400" b="1" dirty="0"/>
              <a:t>And the subject company is…..</a:t>
            </a:r>
            <a:endParaRPr lang="en-US" sz="5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5532F-0E5C-85AB-8DE2-58C652AA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11B43-CFB5-630D-0E8D-C614FAEB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5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3D704E-F23C-CFAC-54BE-7BE3B26B6A95}"/>
              </a:ext>
            </a:extLst>
          </p:cNvPr>
          <p:cNvSpPr/>
          <p:nvPr/>
        </p:nvSpPr>
        <p:spPr>
          <a:xfrm>
            <a:off x="5740400" y="-88900"/>
            <a:ext cx="6451600" cy="69469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E83B5E-9EB8-BF05-782A-97E069462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77780"/>
            <a:ext cx="4270248" cy="1554480"/>
          </a:xfrm>
        </p:spPr>
        <p:txBody>
          <a:bodyPr/>
          <a:lstStyle/>
          <a:p>
            <a:pPr marL="0" indent="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Nano Nuclear Energy Inc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71B11-9D86-15F6-D903-3C3FC03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63ABC5-5493-5674-C40E-44CFBF1FE3A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3548890"/>
            <a:ext cx="4270248" cy="194701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 dirty="0">
                <a:latin typeface="Azo Sans" panose="020B0603030503020204" pitchFamily="34" charset="77"/>
              </a:rPr>
              <a:t>Founder: Jay Jiang Yu, 2021</a:t>
            </a:r>
            <a:endParaRPr lang="en-US" sz="2000" b="1" dirty="0">
              <a:latin typeface="Azo Sans" panose="020B0603030503020204" pitchFamily="34" charset="77"/>
              <a:ea typeface="Calibri"/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 sz="2000" b="1" dirty="0">
                <a:latin typeface="Azo Sans" panose="020B0603030503020204" pitchFamily="34" charset="77"/>
              </a:rPr>
              <a:t>NASDAQ: NNE</a:t>
            </a:r>
            <a:endParaRPr lang="en-US" sz="2000" b="1" dirty="0">
              <a:latin typeface="Azo Sans" panose="020B0603030503020204" pitchFamily="34" charset="77"/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 sz="2000" b="1" dirty="0">
                <a:latin typeface="Azo Sans" panose="020B0603030503020204" pitchFamily="34" charset="77"/>
                <a:cs typeface="Calibri"/>
              </a:rPr>
              <a:t>Industry: Nuclear energy company</a:t>
            </a:r>
            <a:endParaRPr lang="en-US" sz="2000" b="1" dirty="0">
              <a:latin typeface="Azo Sans" panose="020B0603030503020204" pitchFamily="34" charset="77"/>
              <a:ea typeface="Calibri"/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 sz="2000" b="1" dirty="0">
                <a:latin typeface="Azo Sans"/>
                <a:cs typeface="Arial"/>
              </a:rPr>
              <a:t>Recent Close: $45.24</a:t>
            </a:r>
            <a:endParaRPr lang="en-US" sz="2000" b="1" dirty="0">
              <a:latin typeface="Azo Sans" panose="020B0603030503020204" pitchFamily="34" charset="77"/>
              <a:ea typeface="Calibri"/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 sz="2000" b="1" dirty="0">
                <a:latin typeface="Azo Sans"/>
                <a:cs typeface="Arial"/>
              </a:rPr>
              <a:t>Recent Market Cap: 1.82B</a:t>
            </a:r>
            <a:endParaRPr lang="en-US" sz="2000" b="1" dirty="0">
              <a:latin typeface="Azo Sans" panose="020B0603030503020204" pitchFamily="34" charset="77"/>
              <a:ea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6DB0B9-1CAD-3FD2-EE87-8836776E9F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5121" y="1591873"/>
            <a:ext cx="1712007" cy="169277"/>
          </a:xfrm>
        </p:spPr>
        <p:txBody>
          <a:bodyPr/>
          <a:lstStyle/>
          <a:p>
            <a:r>
              <a:rPr lang="en-US" dirty="0"/>
              <a:t>Subject Company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E45F6-7AEE-CBCD-576D-78F3D463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NANO Nuclear Energy - Schedule: Partner / Climatech 2024">
            <a:extLst>
              <a:ext uri="{FF2B5EF4-FFF2-40B4-BE49-F238E27FC236}">
                <a16:creationId xmlns:a16="http://schemas.microsoft.com/office/drawing/2014/main" id="{4D12D151-2B88-9FFF-96CF-22A3584F5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858" y="2302764"/>
            <a:ext cx="5208684" cy="15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4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74090-A236-AA8F-69FD-8EFEA0B29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8073DD-A45C-395C-1303-5B6B8A76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434" y="480829"/>
            <a:ext cx="4485358" cy="1554480"/>
          </a:xfrm>
        </p:spPr>
        <p:txBody>
          <a:bodyPr/>
          <a:lstStyle/>
          <a:p>
            <a:r>
              <a:rPr lang="en-US" sz="3600" dirty="0">
                <a:latin typeface="Flecha S Medium"/>
              </a:rPr>
              <a:t>Interacting with Nano Nuclear Energy Inc.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3E6AF-7C7B-D830-9A3A-FC1B33C7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C3FEFA-C791-BE9F-0E49-57C6B3511D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35434" y="1788706"/>
            <a:ext cx="5175566" cy="4509057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Designated officers ONLY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Organized communications 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2"/>
                </a:solidFill>
                <a:latin typeface="Azo Sans" panose="020B0603030503020204" pitchFamily="34" charset="77"/>
                <a:cs typeface="Arial"/>
              </a:rPr>
              <a:t>To be scheduled for next month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Industry mentor OR faculty advisor may be present for all student-subject company interactions</a:t>
            </a:r>
            <a:endParaRPr lang="en-US" dirty="0">
              <a:latin typeface="Azo Sans" panose="020B0603030503020204" pitchFamily="34" charset="77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</a:rPr>
              <a:t>Students may contact and survey company suppliers, customers, vendors, etc.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  <a:cs typeface="Arial"/>
              </a:rPr>
              <a:t>Please keep information confidential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zo Sans" panose="020B0603030503020204" pitchFamily="34" charset="77"/>
                <a:cs typeface="Arial"/>
              </a:rPr>
              <a:t>Replay of the Q&amp;A will be available and sent to you 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0F21F-717D-89F8-23E1-638E68367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2" name="Content Placeholder 41" descr="NANO Nuclear to be Featured in Upcoming Nuclear Energy Industry Events - NANO  Nuclear Energy">
            <a:extLst>
              <a:ext uri="{FF2B5EF4-FFF2-40B4-BE49-F238E27FC236}">
                <a16:creationId xmlns:a16="http://schemas.microsoft.com/office/drawing/2014/main" id="{1498307E-4514-14A5-6547-31B4C35E8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9" y="2035309"/>
            <a:ext cx="5503862" cy="25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32255-C95F-E3E2-DB77-F7E35A83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54382-6D1E-53EC-734A-B5249AAF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19</a:t>
            </a:fld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FB8BEE0-FC96-A620-A3A2-74FD0DDF5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4548" y="2277832"/>
            <a:ext cx="685800" cy="604157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FF9BBE5-AA86-9448-B3FE-073863716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2984" y="2277832"/>
            <a:ext cx="685800" cy="604157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46E69DE-68E6-BE39-77CD-861ACD8E8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0598" y="2277832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2083238-83CD-FEBF-464B-91090FC1F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0156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4C9D7D7-8006-52FD-B7E6-B2A47FB4A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38754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395F01B-0903-DFE5-CAEF-1CF8E67F9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352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CD11A8ED-D9C9-59F8-319A-CD27976E2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5950" y="2277832"/>
            <a:ext cx="685800" cy="604157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BD2DCF7E-1B47-7B46-1947-9A63A9E83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3146" y="2277832"/>
            <a:ext cx="685800" cy="604157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84959F7-8C2A-4C6A-50F9-DA0C3952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1744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ED87D84F-A39C-717E-785E-6FB4F26BB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0342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067DD921-46EE-763E-15F2-4F37757FE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8942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BDB45-9A99-0134-1110-37AFD6BF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4" y="669091"/>
            <a:ext cx="6436296" cy="70011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4800" b="1" dirty="0"/>
              <a:t>Competition </a:t>
            </a:r>
            <a:r>
              <a:rPr lang="en-US" sz="4800" b="1" dirty="0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9059B8-0C4B-D203-7657-D952CE1F131A}"/>
              </a:ext>
            </a:extLst>
          </p:cNvPr>
          <p:cNvSpPr txBox="1">
            <a:spLocks/>
          </p:cNvSpPr>
          <p:nvPr/>
        </p:nvSpPr>
        <p:spPr>
          <a:xfrm>
            <a:off x="832936" y="1709111"/>
            <a:ext cx="1400632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accent1"/>
                </a:solidFill>
                <a:cs typeface="Biome Light" panose="020B0303030204020804" pitchFamily="34" charset="0"/>
              </a:rPr>
              <a:t>Oct/Nov</a:t>
            </a:r>
            <a:endParaRPr lang="en-US" sz="1400" b="1" dirty="0">
              <a:solidFill>
                <a:schemeClr val="accent1"/>
              </a:solidFill>
              <a:cs typeface="Biome Light" panose="020B03030302040208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F5EF2F6-27F8-1697-830D-76CBBAC0B4F3}"/>
              </a:ext>
            </a:extLst>
          </p:cNvPr>
          <p:cNvSpPr txBox="1">
            <a:spLocks/>
          </p:cNvSpPr>
          <p:nvPr/>
        </p:nvSpPr>
        <p:spPr>
          <a:xfrm>
            <a:off x="3558732" y="1709111"/>
            <a:ext cx="1400632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accent1"/>
                </a:solidFill>
                <a:cs typeface="Biome Light" panose="020B0303030204020804" pitchFamily="34" charset="0"/>
              </a:rPr>
              <a:t>Dec/Jan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836EB52-045F-3F9B-56D8-EEA7D2670B09}"/>
              </a:ext>
            </a:extLst>
          </p:cNvPr>
          <p:cNvSpPr txBox="1">
            <a:spLocks/>
          </p:cNvSpPr>
          <p:nvPr/>
        </p:nvSpPr>
        <p:spPr>
          <a:xfrm>
            <a:off x="6122220" y="1717971"/>
            <a:ext cx="932686" cy="49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accent1"/>
                </a:solidFill>
                <a:cs typeface="Biome Light" panose="020B0303030204020804" pitchFamily="34" charset="0"/>
              </a:rPr>
              <a:t>Feb</a:t>
            </a:r>
            <a:endParaRPr lang="en-US" sz="1700" b="1" dirty="0">
              <a:solidFill>
                <a:schemeClr val="accent1"/>
              </a:solidFill>
              <a:cs typeface="Biome Light" panose="020B03030302040208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9B385C-58AF-2E91-701F-474FE4AECAD7}"/>
              </a:ext>
            </a:extLst>
          </p:cNvPr>
          <p:cNvSpPr txBox="1">
            <a:spLocks/>
          </p:cNvSpPr>
          <p:nvPr/>
        </p:nvSpPr>
        <p:spPr>
          <a:xfrm>
            <a:off x="9010319" y="1709111"/>
            <a:ext cx="1400632" cy="50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1"/>
                </a:solidFill>
                <a:cs typeface="Biome Light" panose="020B0303030204020804" pitchFamily="34" charset="0"/>
              </a:rPr>
              <a:t>Feb/March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324098-AB4E-8040-D684-72BB9AA8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349" y="2578060"/>
            <a:ext cx="2506948" cy="301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F16930-EE14-0D19-D799-372003574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4200" y="2578060"/>
            <a:ext cx="2487168" cy="301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B0362D-802A-768D-0ADA-6075EFE2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6051" y="2578060"/>
            <a:ext cx="2487168" cy="301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786203-FFA3-A359-1126-92A187018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3692" y="2578060"/>
            <a:ext cx="2487168" cy="301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88AE60-D28C-F33D-B8CC-46E7E15FC3B3}"/>
              </a:ext>
            </a:extLst>
          </p:cNvPr>
          <p:cNvSpPr txBox="1"/>
          <p:nvPr/>
        </p:nvSpPr>
        <p:spPr>
          <a:xfrm>
            <a:off x="832935" y="2410633"/>
            <a:ext cx="6041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/>
              </a:rPr>
              <a:t>31</a:t>
            </a:r>
            <a:r>
              <a:rPr lang="en-US" sz="1600" baseline="30000" dirty="0">
                <a:solidFill>
                  <a:schemeClr val="bg1"/>
                </a:solidFill>
                <a:latin typeface="+mj-lt"/>
                <a:cs typeface="Biome Light"/>
              </a:rPr>
              <a:t>st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Biome Light"/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1DA135-2011-27D2-73C9-49EE7FE58572}"/>
              </a:ext>
            </a:extLst>
          </p:cNvPr>
          <p:cNvSpPr txBox="1"/>
          <p:nvPr/>
        </p:nvSpPr>
        <p:spPr>
          <a:xfrm>
            <a:off x="2625941" y="2382431"/>
            <a:ext cx="6041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/>
              </a:rPr>
              <a:t>21</a:t>
            </a:r>
            <a:r>
              <a:rPr lang="en-US" sz="1600" baseline="30000" dirty="0">
                <a:solidFill>
                  <a:schemeClr val="bg1"/>
                </a:solidFill>
                <a:latin typeface="+mj-lt"/>
                <a:cs typeface="Biome Light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Biome Light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29D340-1906-9972-0CD4-6146F2B662E9}"/>
              </a:ext>
            </a:extLst>
          </p:cNvPr>
          <p:cNvSpPr txBox="1"/>
          <p:nvPr/>
        </p:nvSpPr>
        <p:spPr>
          <a:xfrm>
            <a:off x="4390864" y="2410633"/>
            <a:ext cx="75708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/>
              </a:rPr>
              <a:t>19th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0601D5-5113-7E0F-1D8D-F9E4A1A01147}"/>
              </a:ext>
            </a:extLst>
          </p:cNvPr>
          <p:cNvSpPr txBox="1"/>
          <p:nvPr/>
        </p:nvSpPr>
        <p:spPr>
          <a:xfrm>
            <a:off x="3574159" y="2410633"/>
            <a:ext cx="6041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/>
              </a:rPr>
              <a:t>3rd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A7D218-8210-AD54-8BB0-0D0F3D8E2755}"/>
              </a:ext>
            </a:extLst>
          </p:cNvPr>
          <p:cNvSpPr txBox="1"/>
          <p:nvPr/>
        </p:nvSpPr>
        <p:spPr>
          <a:xfrm>
            <a:off x="5255072" y="2410633"/>
            <a:ext cx="977481" cy="3308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50" dirty="0">
                <a:solidFill>
                  <a:schemeClr val="bg1"/>
                </a:solidFill>
                <a:latin typeface="+mj-lt"/>
                <a:cs typeface="Biome Light"/>
              </a:rPr>
              <a:t>Jan 19</a:t>
            </a:r>
            <a:r>
              <a:rPr lang="en-US" sz="1550" baseline="30000" dirty="0">
                <a:solidFill>
                  <a:schemeClr val="bg1"/>
                </a:solidFill>
                <a:latin typeface="+mj-lt"/>
                <a:cs typeface="Biome Light"/>
              </a:rPr>
              <a:t>th</a:t>
            </a:r>
            <a:r>
              <a:rPr lang="en-US" sz="1550" dirty="0">
                <a:solidFill>
                  <a:schemeClr val="bg1"/>
                </a:solidFill>
                <a:latin typeface="+mj-lt"/>
                <a:cs typeface="Biome Light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C69457-5B2B-501E-DDBD-84BDD7C05E2E}"/>
              </a:ext>
            </a:extLst>
          </p:cNvPr>
          <p:cNvSpPr txBox="1"/>
          <p:nvPr/>
        </p:nvSpPr>
        <p:spPr>
          <a:xfrm>
            <a:off x="6208060" y="2410633"/>
            <a:ext cx="75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9</a:t>
            </a:r>
            <a:r>
              <a:rPr lang="en-US" sz="1600" baseline="300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 	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72E2E9-A20E-69E5-50B8-D1FF32A77486}"/>
              </a:ext>
            </a:extLst>
          </p:cNvPr>
          <p:cNvSpPr txBox="1"/>
          <p:nvPr/>
        </p:nvSpPr>
        <p:spPr>
          <a:xfrm>
            <a:off x="7116658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17</a:t>
            </a:r>
            <a:r>
              <a:rPr lang="en-US" sz="1600" baseline="3000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th</a:t>
            </a:r>
            <a:r>
              <a:rPr lang="en-US" sz="160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7593A-0DC1-3809-30E3-A9B0DA91C75C}"/>
              </a:ext>
            </a:extLst>
          </p:cNvPr>
          <p:cNvSpPr txBox="1"/>
          <p:nvPr/>
        </p:nvSpPr>
        <p:spPr>
          <a:xfrm>
            <a:off x="8025256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19</a:t>
            </a:r>
            <a:r>
              <a:rPr lang="en-US" sz="1600" baseline="300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4D56FF-943F-4A7F-6ACD-9A90E9177E8C}"/>
              </a:ext>
            </a:extLst>
          </p:cNvPr>
          <p:cNvSpPr txBox="1"/>
          <p:nvPr/>
        </p:nvSpPr>
        <p:spPr>
          <a:xfrm>
            <a:off x="8933854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24</a:t>
            </a:r>
            <a:r>
              <a:rPr lang="en-US" sz="1600" baseline="300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nd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0FC3CC-94F6-1ED8-D21C-95253BCF1FDD}"/>
              </a:ext>
            </a:extLst>
          </p:cNvPr>
          <p:cNvSpPr txBox="1"/>
          <p:nvPr/>
        </p:nvSpPr>
        <p:spPr>
          <a:xfrm>
            <a:off x="9842452" y="2410633"/>
            <a:ext cx="757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26</a:t>
            </a:r>
            <a:r>
              <a:rPr lang="en-US" sz="1600" baseline="300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Biome Light" panose="020B0303030204020804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71971A-BEF2-1CE1-81E0-BF4396267485}"/>
              </a:ext>
            </a:extLst>
          </p:cNvPr>
          <p:cNvSpPr txBox="1"/>
          <p:nvPr/>
        </p:nvSpPr>
        <p:spPr>
          <a:xfrm>
            <a:off x="10767828" y="2393855"/>
            <a:ext cx="75708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50" dirty="0">
                <a:solidFill>
                  <a:schemeClr val="bg1"/>
                </a:solidFill>
                <a:latin typeface="+mj-lt"/>
                <a:cs typeface="Biome Light"/>
              </a:rPr>
              <a:t>March 1st</a:t>
            </a:r>
            <a:endParaRPr lang="en-US" sz="1450" dirty="0">
              <a:solidFill>
                <a:schemeClr val="bg1"/>
              </a:solidFill>
              <a:latin typeface="+mj-lt"/>
              <a:cs typeface="Biome Light" panose="020B03030302040208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A18A06-1A87-4A61-75C6-8A81722E8CF4}"/>
              </a:ext>
            </a:extLst>
          </p:cNvPr>
          <p:cNvSpPr txBox="1"/>
          <p:nvPr/>
        </p:nvSpPr>
        <p:spPr>
          <a:xfrm>
            <a:off x="868713" y="3358599"/>
            <a:ext cx="2562926" cy="1609290"/>
          </a:xfrm>
          <a:prstGeom prst="rect">
            <a:avLst/>
          </a:prstGeom>
          <a:noFill/>
        </p:spPr>
        <p:txBody>
          <a:bodyPr wrap="square" lIns="91440" tIns="45720" rIns="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Oct 31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University Registration</a:t>
            </a: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Nov 4 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Kickoff Meeting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Nov 21 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Student/Faculty Due</a:t>
            </a:r>
            <a:br>
              <a:rPr lang="en-US" sz="1400" dirty="0">
                <a:solidFill>
                  <a:schemeClr val="accent1"/>
                </a:solidFill>
                <a:cs typeface="Biome Light" panose="020B0303030204020804" pitchFamily="34" charset="0"/>
              </a:rPr>
            </a:br>
            <a:r>
              <a:rPr lang="en-US" sz="1400" i="0" u="none" strike="noStrike" dirty="0">
                <a:solidFill>
                  <a:schemeClr val="accent1"/>
                </a:solidFill>
                <a:effectLst/>
                <a:cs typeface="Biome Light"/>
              </a:rPr>
              <a:t> 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F1451C-3DDB-FC5A-E8A5-9FFFB1722E15}"/>
              </a:ext>
            </a:extLst>
          </p:cNvPr>
          <p:cNvSpPr txBox="1"/>
          <p:nvPr/>
        </p:nvSpPr>
        <p:spPr>
          <a:xfrm>
            <a:off x="3688221" y="3358599"/>
            <a:ext cx="2562926" cy="1609290"/>
          </a:xfrm>
          <a:prstGeom prst="rect">
            <a:avLst/>
          </a:prstGeom>
          <a:noFill/>
        </p:spPr>
        <p:txBody>
          <a:bodyPr wrap="square" lIns="91440" tIns="45720" rIns="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Dec 3 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</a:t>
            </a:r>
            <a:r>
              <a:rPr lang="en-US" sz="1400" dirty="0">
                <a:solidFill>
                  <a:schemeClr val="accent1"/>
                </a:solidFill>
                <a:cs typeface="Arial"/>
              </a:rPr>
              <a:t>Q&amp;A with Nano Nuclear Energy Inc.</a:t>
            </a:r>
            <a:endParaRPr lang="en-US" sz="1400" dirty="0">
              <a:solidFill>
                <a:schemeClr val="accent1"/>
              </a:solidFill>
              <a:cs typeface="Biome Light"/>
            </a:endParaRP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Dec 19 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Last day to make substitutions or additions 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Jan 19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Reports Due</a:t>
            </a:r>
            <a:br>
              <a:rPr lang="en-US" sz="1400" dirty="0">
                <a:solidFill>
                  <a:schemeClr val="accent1"/>
                </a:solidFill>
                <a:cs typeface="Biome Light" panose="020B0303030204020804" pitchFamily="34" charset="0"/>
              </a:rPr>
            </a:br>
            <a:r>
              <a:rPr lang="en-US" sz="1400" i="0" u="none" strike="noStrike" dirty="0">
                <a:solidFill>
                  <a:schemeClr val="accent1"/>
                </a:solidFill>
                <a:effectLst/>
                <a:cs typeface="Biome Light"/>
              </a:rPr>
              <a:t> 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107644-9D96-8E94-5492-9784C8350786}"/>
              </a:ext>
            </a:extLst>
          </p:cNvPr>
          <p:cNvSpPr txBox="1"/>
          <p:nvPr/>
        </p:nvSpPr>
        <p:spPr>
          <a:xfrm>
            <a:off x="6350283" y="3429000"/>
            <a:ext cx="2432060" cy="1609290"/>
          </a:xfrm>
          <a:prstGeom prst="rect">
            <a:avLst/>
          </a:prstGeom>
          <a:noFill/>
        </p:spPr>
        <p:txBody>
          <a:bodyPr wrap="square" lIns="91440" tIns="45720" rIns="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Feb 9 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Reports returned (teams narrowed down)</a:t>
            </a: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Feb 17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Presentations Due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Feb 19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Round 1 of Presentations</a:t>
            </a:r>
            <a:br>
              <a:rPr lang="en-US" sz="1400" dirty="0">
                <a:solidFill>
                  <a:schemeClr val="accent1"/>
                </a:solidFill>
                <a:cs typeface="Biome Light" panose="020B0303030204020804" pitchFamily="34" charset="0"/>
              </a:rPr>
            </a:br>
            <a:r>
              <a:rPr lang="en-US" sz="1400" i="0" u="none" strike="noStrike" dirty="0">
                <a:solidFill>
                  <a:schemeClr val="accent1"/>
                </a:solidFill>
                <a:effectLst/>
                <a:cs typeface="Biome Light"/>
              </a:rPr>
              <a:t> 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E5DD4B-1E9F-8B94-466A-918B6CD3BE17}"/>
              </a:ext>
            </a:extLst>
          </p:cNvPr>
          <p:cNvSpPr txBox="1"/>
          <p:nvPr/>
        </p:nvSpPr>
        <p:spPr>
          <a:xfrm>
            <a:off x="8997441" y="3429000"/>
            <a:ext cx="2562926" cy="1609290"/>
          </a:xfrm>
          <a:prstGeom prst="rect">
            <a:avLst/>
          </a:prstGeom>
          <a:noFill/>
        </p:spPr>
        <p:txBody>
          <a:bodyPr wrap="square" lIns="91440" tIns="45720" rIns="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Feb 24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Round 2 of Presentations</a:t>
            </a: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Feb 26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Final Round- Winner Chosen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/>
                </a:solidFill>
                <a:cs typeface="Biome Light"/>
              </a:rPr>
              <a:t>March 1</a:t>
            </a:r>
            <a:r>
              <a:rPr lang="en-US" sz="1400" dirty="0">
                <a:solidFill>
                  <a:schemeClr val="accent1"/>
                </a:solidFill>
                <a:cs typeface="Biome Light"/>
              </a:rPr>
              <a:t>- Winners move on to the regionals</a:t>
            </a:r>
            <a:br>
              <a:rPr lang="en-US" sz="1400" dirty="0">
                <a:solidFill>
                  <a:schemeClr val="accent1"/>
                </a:solidFill>
                <a:cs typeface="Biome Light" panose="020B0303030204020804" pitchFamily="34" charset="0"/>
              </a:rPr>
            </a:br>
            <a:r>
              <a:rPr lang="en-US" sz="1400" i="0" u="none" strike="noStrike" dirty="0">
                <a:solidFill>
                  <a:schemeClr val="accent1"/>
                </a:solidFill>
                <a:effectLst/>
                <a:cs typeface="Biome Light"/>
              </a:rPr>
              <a:t> </a:t>
            </a:r>
            <a:endParaRPr lang="en-US" sz="1400" dirty="0">
              <a:solidFill>
                <a:schemeClr val="accent1"/>
              </a:solidFill>
              <a:ea typeface="Calibri"/>
              <a:cs typeface="Biome Ligh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BEC94A77-1A57-914A-B48F-B9B4DDB28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7565" y="2272186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E3A7EF-89AE-0177-347B-77D5DB1FEBBB}"/>
              </a:ext>
            </a:extLst>
          </p:cNvPr>
          <p:cNvSpPr txBox="1"/>
          <p:nvPr/>
        </p:nvSpPr>
        <p:spPr>
          <a:xfrm>
            <a:off x="1629410" y="2291568"/>
            <a:ext cx="6041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cs typeface="Biome Light"/>
              </a:rPr>
              <a:t>Nov4th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5" name="Picture 44" descr="NANO Nuclear Energy - Schedule: Partner / Climatech 2024">
            <a:extLst>
              <a:ext uri="{FF2B5EF4-FFF2-40B4-BE49-F238E27FC236}">
                <a16:creationId xmlns:a16="http://schemas.microsoft.com/office/drawing/2014/main" id="{F823DD3E-1ECF-BC04-FB8E-F4DAA980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397" y="470750"/>
            <a:ext cx="3047149" cy="9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4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BEFA080-2E82-DC09-7F7D-1A7020BD6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81" y="3404976"/>
            <a:ext cx="3762691" cy="3762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1A6ED6-817F-4203-55CB-0BE7C30B0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92" y="-304912"/>
            <a:ext cx="3762691" cy="3762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8E73AC-CB91-B4D2-21C3-F573DE44A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45" y="1453394"/>
            <a:ext cx="3762691" cy="3762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5A0A3-BA0C-B733-BE6E-0877270651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9" r="7419"/>
          <a:stretch/>
        </p:blipFill>
        <p:spPr>
          <a:xfrm>
            <a:off x="6825464" y="2159142"/>
            <a:ext cx="2022764" cy="2351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erson in a suit and tie sitting in a chair&#10;&#10;Description automatically generated">
            <a:extLst>
              <a:ext uri="{FF2B5EF4-FFF2-40B4-BE49-F238E27FC236}">
                <a16:creationId xmlns:a16="http://schemas.microsoft.com/office/drawing/2014/main" id="{7D082001-7274-0B3C-FFE3-833CEFE91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556" y="400836"/>
            <a:ext cx="2022764" cy="2351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6D2F8-95FE-67CC-28C0-F38E94A87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25" t="-1495" r="26335" b="1495"/>
          <a:stretch/>
        </p:blipFill>
        <p:spPr>
          <a:xfrm>
            <a:off x="9485556" y="4110724"/>
            <a:ext cx="2022764" cy="2351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0821E8-1333-48A1-3964-19B8674555C8}"/>
              </a:ext>
            </a:extLst>
          </p:cNvPr>
          <p:cNvSpPr txBox="1"/>
          <p:nvPr/>
        </p:nvSpPr>
        <p:spPr>
          <a:xfrm>
            <a:off x="502756" y="431481"/>
            <a:ext cx="6048494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zo Sans" panose="020B0603030503020204" pitchFamily="34" charset="77"/>
              </a:rPr>
              <a:t>CFA Society New York has consistently served as a premier platform for the investment community. It was established in 1937 by a distinguished circle of professionals, including the Benjamin Graham, Walter Schloss, and Irving Kahn.</a:t>
            </a:r>
          </a:p>
          <a:p>
            <a:endParaRPr lang="en-US" sz="2400" dirty="0">
              <a:solidFill>
                <a:schemeClr val="accent1"/>
              </a:solidFill>
              <a:latin typeface="Azo Sans" panose="020B0603030503020204" pitchFamily="34" charset="77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Azo Sans" panose="020B0603030503020204" pitchFamily="34" charset="77"/>
              </a:rPr>
              <a:t>CFA Society New York holds the distinction of being a charter member society of CFA Institute and proudly stands as an inaugural contributor to the Research Challenge</a:t>
            </a:r>
          </a:p>
          <a:p>
            <a:endParaRPr lang="en-US" sz="2400" dirty="0">
              <a:solidFill>
                <a:schemeClr val="accent1"/>
              </a:solidFill>
              <a:latin typeface="Azo Sans" panose="020B0603030503020204" pitchFamily="34" charset="77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Azo Sans" panose="020B0603030503020204" pitchFamily="34" charset="77"/>
              </a:rPr>
              <a:t>Thank you to our partnership with:</a:t>
            </a:r>
          </a:p>
          <a:p>
            <a:endParaRPr lang="en-US" sz="2400" dirty="0">
              <a:solidFill>
                <a:schemeClr val="accent1"/>
              </a:solidFill>
              <a:latin typeface="Azo Sans" panose="020B0603030503020204" pitchFamily="34" charset="77"/>
            </a:endParaRPr>
          </a:p>
          <a:p>
            <a:endParaRPr lang="en-US" sz="2400" dirty="0">
              <a:solidFill>
                <a:schemeClr val="accent1"/>
              </a:solidFill>
              <a:latin typeface="Azo Sans" panose="020B0603030503020204" pitchFamily="34" charset="77"/>
            </a:endParaRPr>
          </a:p>
          <a:p>
            <a:endParaRPr lang="en-US" sz="2400" dirty="0">
              <a:solidFill>
                <a:schemeClr val="accent1"/>
              </a:solidFill>
              <a:latin typeface="Azo Sans" panose="020B0603030503020204" pitchFamily="34" charset="77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63A28A5-CDE8-8B91-C07D-F3F13F64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716" y="6461921"/>
            <a:ext cx="4114800" cy="123111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© 2023 CFA Institute. All Rights Reserved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67356C-A1BD-C04E-7874-C46747E0D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97" y="5258611"/>
            <a:ext cx="2968165" cy="10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2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485FB-3455-D681-9119-3AF06588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86990" y="6495127"/>
            <a:ext cx="3790820" cy="106743"/>
          </a:xfrm>
        </p:spPr>
        <p:txBody>
          <a:bodyPr/>
          <a:lstStyle/>
          <a:p>
            <a:r>
              <a:rPr lang="en-US" dirty="0"/>
              <a:t>© 2024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0DD39-FB31-B5AA-736D-FB481581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8F6940C-E0BB-9480-34CB-5340DDC3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78" y="4979801"/>
            <a:ext cx="11377522" cy="1692507"/>
          </a:xfrm>
        </p:spPr>
        <p:txBody>
          <a:bodyPr wrap="square" anchor="ctr">
            <a:normAutofit/>
          </a:bodyPr>
          <a:lstStyle/>
          <a:p>
            <a:r>
              <a:rPr lang="en-US" sz="4000" dirty="0"/>
              <a:t>Thank you to all students, faculty, and volunteers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B139D-BBF6-315B-DFCF-0FCFD6ADCA54}"/>
              </a:ext>
            </a:extLst>
          </p:cNvPr>
          <p:cNvSpPr txBox="1"/>
          <p:nvPr/>
        </p:nvSpPr>
        <p:spPr>
          <a:xfrm rot="21310178">
            <a:off x="5431081" y="258970"/>
            <a:ext cx="304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This could be you!</a:t>
            </a:r>
          </a:p>
        </p:txBody>
      </p:sp>
      <p:pic>
        <p:nvPicPr>
          <p:cNvPr id="12" name="Picture Placeholder 10" descr="A group of people in suits&#10;&#10;Description automatically generated">
            <a:extLst>
              <a:ext uri="{FF2B5EF4-FFF2-40B4-BE49-F238E27FC236}">
                <a16:creationId xmlns:a16="http://schemas.microsoft.com/office/drawing/2014/main" id="{A7085DBE-5AF5-5004-7235-162819746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6" t="14192" r="11504" b="-14192"/>
          <a:stretch/>
        </p:blipFill>
        <p:spPr>
          <a:xfrm>
            <a:off x="4636285" y="2792615"/>
            <a:ext cx="2211393" cy="2211393"/>
          </a:xfrm>
          <a:prstGeom prst="ellipse">
            <a:avLst/>
          </a:prstGeom>
          <a:solidFill>
            <a:schemeClr val="bg2"/>
          </a:solidFill>
        </p:spPr>
      </p:pic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F84F6D26-1DC7-CC48-0E26-30AA5B3E9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2" t="-7381" r="11622" b="7381"/>
          <a:stretch/>
        </p:blipFill>
        <p:spPr>
          <a:xfrm>
            <a:off x="2644377" y="638001"/>
            <a:ext cx="2211393" cy="2211393"/>
          </a:xfrm>
          <a:prstGeom prst="ellipse">
            <a:avLst/>
          </a:prstGeom>
          <a:solidFill>
            <a:schemeClr val="bg2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2D5CA2-C749-B4DD-FDE1-9A43A81385AF}"/>
              </a:ext>
            </a:extLst>
          </p:cNvPr>
          <p:cNvSpPr txBox="1"/>
          <p:nvPr/>
        </p:nvSpPr>
        <p:spPr>
          <a:xfrm rot="21310178">
            <a:off x="5720079" y="258696"/>
            <a:ext cx="304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This could be you!</a:t>
            </a:r>
          </a:p>
        </p:txBody>
      </p:sp>
      <p:pic>
        <p:nvPicPr>
          <p:cNvPr id="15" name="Picture Placeholder 10">
            <a:extLst>
              <a:ext uri="{FF2B5EF4-FFF2-40B4-BE49-F238E27FC236}">
                <a16:creationId xmlns:a16="http://schemas.microsoft.com/office/drawing/2014/main" id="{4C86A39B-8001-CC71-FE51-343DF0099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4" t="-2745" r="26251" b="2745"/>
          <a:stretch/>
        </p:blipFill>
        <p:spPr>
          <a:xfrm>
            <a:off x="613591" y="2744410"/>
            <a:ext cx="2307802" cy="2307802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D21E1-BC87-503D-608D-8045DAA4D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40" y="-2"/>
            <a:ext cx="3487397" cy="3487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403E85-C1D9-8950-E08F-193BC60D4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56" y="2142510"/>
            <a:ext cx="3487397" cy="34873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B72F59-6277-A6CC-0042-61ADA42BA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" y="2142509"/>
            <a:ext cx="3487397" cy="3487397"/>
          </a:xfrm>
          <a:prstGeom prst="rect">
            <a:avLst/>
          </a:prstGeom>
        </p:spPr>
      </p:pic>
      <p:pic>
        <p:nvPicPr>
          <p:cNvPr id="14" name="Graphic 13" descr="Arrow Right with solid fill">
            <a:extLst>
              <a:ext uri="{FF2B5EF4-FFF2-40B4-BE49-F238E27FC236}">
                <a16:creationId xmlns:a16="http://schemas.microsoft.com/office/drawing/2014/main" id="{C9951C1E-1A27-ABB3-5B58-714D698FF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391780">
            <a:off x="4446509" y="275908"/>
            <a:ext cx="1383687" cy="13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88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0708A-C97D-BA2A-7FDD-50E793D5586C}"/>
              </a:ext>
            </a:extLst>
          </p:cNvPr>
          <p:cNvSpPr txBox="1"/>
          <p:nvPr/>
        </p:nvSpPr>
        <p:spPr>
          <a:xfrm>
            <a:off x="695865" y="2883628"/>
            <a:ext cx="5400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7198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98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her hand up&#10;&#10;Description automatically generated">
            <a:extLst>
              <a:ext uri="{FF2B5EF4-FFF2-40B4-BE49-F238E27FC236}">
                <a16:creationId xmlns:a16="http://schemas.microsoft.com/office/drawing/2014/main" id="{896844D0-B106-9500-6E65-D3D568CE1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28" r="22245" b="1650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2E2DC-7E11-BD90-D20E-B17E593DA7C2}"/>
              </a:ext>
            </a:extLst>
          </p:cNvPr>
          <p:cNvSpPr txBox="1"/>
          <p:nvPr/>
        </p:nvSpPr>
        <p:spPr>
          <a:xfrm>
            <a:off x="365759" y="942862"/>
            <a:ext cx="6033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 panose="02050703060505060204" pitchFamily="18" charset="0"/>
                <a:ea typeface="+mn-ea"/>
                <a:cs typeface="+mn-cs"/>
              </a:rPr>
              <a:t>Points of Contact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C93CD-924C-F7B0-EFE3-260B920454E0}"/>
              </a:ext>
            </a:extLst>
          </p:cNvPr>
          <p:cNvSpPr txBox="1"/>
          <p:nvPr/>
        </p:nvSpPr>
        <p:spPr>
          <a:xfrm>
            <a:off x="365759" y="2375708"/>
            <a:ext cx="50498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Paul Attard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pattard@cfany.org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Enrique Ramos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eramos@cfany.org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CE0171-BCE2-51FB-85C4-64EB0B6709B2}"/>
              </a:ext>
            </a:extLst>
          </p:cNvPr>
          <p:cNvSpPr/>
          <p:nvPr/>
        </p:nvSpPr>
        <p:spPr>
          <a:xfrm>
            <a:off x="6094937" y="-217"/>
            <a:ext cx="6097064" cy="6858000"/>
          </a:xfrm>
          <a:prstGeom prst="rect">
            <a:avLst/>
          </a:prstGeom>
          <a:solidFill>
            <a:schemeClr val="accent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blue lines in a circle&#10;&#10;Description automatically generated">
            <a:extLst>
              <a:ext uri="{FF2B5EF4-FFF2-40B4-BE49-F238E27FC236}">
                <a16:creationId xmlns:a16="http://schemas.microsoft.com/office/drawing/2014/main" id="{8F1D3F3F-EA6F-B908-59E0-4B961515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79" y="1014767"/>
            <a:ext cx="4865718" cy="48280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06E06A-9FEC-5DB3-4D18-4ED787A18AD9}"/>
              </a:ext>
            </a:extLst>
          </p:cNvPr>
          <p:cNvSpPr txBox="1">
            <a:spLocks/>
          </p:cNvSpPr>
          <p:nvPr/>
        </p:nvSpPr>
        <p:spPr>
          <a:xfrm>
            <a:off x="9135066" y="6199061"/>
            <a:ext cx="2743200" cy="1871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65DFC-E6E1-AC46-8C75-398C3AC7E5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3F749-C306-BE31-3352-40A45560A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18" y="1633340"/>
            <a:ext cx="3591319" cy="3591319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7090C15-03D3-1A7D-3983-2EB7F3CD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/>
          <a:p>
            <a:r>
              <a:rPr lang="en-US"/>
              <a:t>© 2023 CFA Institute. All Rights Reserved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71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479DFF-91E1-FF5F-0177-26EFA756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46" y="2840768"/>
            <a:ext cx="4961094" cy="1554480"/>
          </a:xfrm>
        </p:spPr>
        <p:txBody>
          <a:bodyPr/>
          <a:lstStyle/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cha S Medium"/>
                <a:ea typeface="+mj-ea"/>
                <a:cs typeface="+mj-cs"/>
              </a:rPr>
              <a:t>The CFA</a:t>
            </a:r>
            <a:r>
              <a:rPr lang="en-US" dirty="0">
                <a:solidFill>
                  <a:srgbClr val="FFFFFF"/>
                </a:solidFill>
                <a:latin typeface="Flecha S Medium"/>
              </a:rPr>
              <a:t> Exam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E00B34-D6C0-C29B-CF63-16F991DA96A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0846" y="2524535"/>
            <a:ext cx="1115690" cy="215444"/>
          </a:xfrm>
        </p:spPr>
        <p:txBody>
          <a:bodyPr/>
          <a:lstStyle/>
          <a:p>
            <a:r>
              <a:rPr lang="en-US" sz="1400" dirty="0">
                <a:solidFill>
                  <a:schemeClr val="accent4"/>
                </a:solidFill>
                <a:latin typeface="Azo Sans" panose="02000000000000000000" pitchFamily="2" charset="0"/>
              </a:rPr>
              <a:t>Overview</a:t>
            </a:r>
            <a:endParaRPr lang="en-US" sz="1400" dirty="0">
              <a:latin typeface="Azo Sans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67970-34CD-88B1-D6C2-52F1DC0F02EB}"/>
              </a:ext>
            </a:extLst>
          </p:cNvPr>
          <p:cNvSpPr txBox="1"/>
          <p:nvPr/>
        </p:nvSpPr>
        <p:spPr>
          <a:xfrm>
            <a:off x="690846" y="3618008"/>
            <a:ext cx="4961094" cy="924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zo Sans" panose="020B0603030503020204" pitchFamily="34" charset="77"/>
                <a:cs typeface="Leelawadee"/>
              </a:rPr>
              <a:t>Julia Orlich, IMC | Director, Partnerships &amp; Client Solutions, Americas | CFA Institute 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E23FDE1-F77A-1156-0BBC-886D12DD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/>
          <a:p>
            <a:r>
              <a:rPr lang="en-US"/>
              <a:t>© 2023 CFA Institute. All Rights Reserved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80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7287-A352-8452-C1F6-EA898A7D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Heloise Ham Scholarship Fund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4D050-3060-CD5D-CE8E-B2F33F27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C510D-D6E8-0190-E06D-6D2E9C4C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CF53B6-05D9-A406-BD68-1A6F9BA2236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09599" y="1938528"/>
            <a:ext cx="6553201" cy="500719"/>
          </a:xfrm>
        </p:spPr>
        <p:txBody>
          <a:bodyPr/>
          <a:lstStyle/>
          <a:p>
            <a:r>
              <a:rPr lang="en-US" sz="2000" dirty="0">
                <a:latin typeface="Azo Sans"/>
                <a:cs typeface="Leelawadee"/>
              </a:rPr>
              <a:t>Marya Savola, Leo Schmidt, Arthur Fleigalman</a:t>
            </a:r>
            <a:r>
              <a:rPr lang="en-US" sz="2000">
                <a:latin typeface="Azo Sans"/>
                <a:cs typeface="Leelawadee"/>
              </a:rPr>
              <a:t>,                     </a:t>
            </a:r>
            <a:r>
              <a:rPr lang="en-US" sz="2000" dirty="0">
                <a:latin typeface="Azo Sans"/>
                <a:cs typeface="Leelawadee"/>
              </a:rPr>
              <a:t>The Graham Center Committee</a:t>
            </a:r>
            <a:endParaRPr lang="en-US"/>
          </a:p>
          <a:p>
            <a:endParaRPr lang="en-US" dirty="0">
              <a:latin typeface="Azo Sans" panose="020B0603030503020204" pitchFamily="34" charset="77"/>
              <a:cs typeface="Leelawade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0A3E3A-FDA8-B923-8FB3-58A2FE25C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" y="2183259"/>
            <a:ext cx="4308938" cy="43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2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83F4A1-C3BB-5FF0-3E1F-01B77B14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66" y="-943841"/>
            <a:ext cx="8745681" cy="8745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626291-7E8F-15A1-3ABF-9DF9B150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Student Membership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51656-0AD0-0F25-08FB-8201E936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4A82D-34E0-A7FE-81AB-6B295E9F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2B3893-BCAA-13D3-9848-03FEF00E003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5121" y="558751"/>
            <a:ext cx="2151230" cy="169277"/>
          </a:xfrm>
        </p:spPr>
        <p:txBody>
          <a:bodyPr/>
          <a:lstStyle/>
          <a:p>
            <a:r>
              <a:rPr lang="en-US" dirty="0"/>
              <a:t>CFA Society New York</a:t>
            </a:r>
          </a:p>
        </p:txBody>
      </p:sp>
      <p:pic>
        <p:nvPicPr>
          <p:cNvPr id="7" name="Content Placeholder 6" descr="A person standing in front of a sign&#10;&#10;AI-generated content may be incorrect.">
            <a:extLst>
              <a:ext uri="{FF2B5EF4-FFF2-40B4-BE49-F238E27FC236}">
                <a16:creationId xmlns:a16="http://schemas.microsoft.com/office/drawing/2014/main" id="{CE99C909-07DD-F508-80CC-D1D20FF2D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121" y="1732583"/>
            <a:ext cx="10063163" cy="41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B32E-7047-1624-8DE7-9D7EFCBE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21" y="498681"/>
            <a:ext cx="7416660" cy="636494"/>
          </a:xfrm>
        </p:spPr>
        <p:txBody>
          <a:bodyPr/>
          <a:lstStyle/>
          <a:p>
            <a:r>
              <a:rPr lang="en-US" b="1" dirty="0"/>
              <a:t>Upcoming CFA Society New York Events</a:t>
            </a:r>
            <a:endParaRPr lang="en-US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7EEBEF54-43C0-E1B4-FE02-A7472D5DB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928" y="5126181"/>
            <a:ext cx="2730397" cy="7312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B09A2-7043-B8B4-986A-4AB28D84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CFA Institute. All Rights Reserved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15C7E9-65F8-430B-9930-9A62336F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7C41-61FD-5349-A192-9970B0AFE41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6DE96-AAE4-1C42-D12F-7198B91DB353}"/>
              </a:ext>
            </a:extLst>
          </p:cNvPr>
          <p:cNvSpPr/>
          <p:nvPr/>
        </p:nvSpPr>
        <p:spPr>
          <a:xfrm>
            <a:off x="8510256" y="-26486"/>
            <a:ext cx="3681742" cy="44599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008198-660C-4AA8-77DF-1420E8BE5F48}"/>
              </a:ext>
            </a:extLst>
          </p:cNvPr>
          <p:cNvSpPr txBox="1"/>
          <p:nvPr/>
        </p:nvSpPr>
        <p:spPr>
          <a:xfrm>
            <a:off x="605121" y="1219450"/>
            <a:ext cx="74166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Azo Sans" panose="020B0603030503020204" pitchFamily="34" charset="77"/>
                <a:ea typeface="Calibri"/>
                <a:cs typeface="Calibri"/>
              </a:rPr>
              <a:t>What’s New in International Financial Reporting?</a:t>
            </a:r>
          </a:p>
          <a:p>
            <a:r>
              <a:rPr lang="en-US" sz="2000" dirty="0">
                <a:solidFill>
                  <a:schemeClr val="accent2"/>
                </a:solidFill>
                <a:latin typeface="Azo Sans" panose="020B0603030503020204" pitchFamily="34" charset="77"/>
                <a:ea typeface="Calibri"/>
                <a:cs typeface="Calibri"/>
              </a:rPr>
              <a:t>Wednesday, November 12 | 6:00 PM - 7:30 PM</a:t>
            </a:r>
          </a:p>
          <a:p>
            <a:pPr algn="l"/>
            <a:endParaRPr lang="en-US" sz="2000" dirty="0">
              <a:solidFill>
                <a:schemeClr val="accent2"/>
              </a:solidFill>
              <a:latin typeface="Azo Sans" panose="020B0603030503020204" pitchFamily="34" charset="77"/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accent5"/>
                </a:solidFill>
                <a:latin typeface="Azo Sans" panose="020B0603030503020204" pitchFamily="34" charset="77"/>
                <a:ea typeface="Calibri"/>
                <a:cs typeface="Calibri"/>
              </a:rPr>
              <a:t>2025 Fall Employment Outlook</a:t>
            </a:r>
          </a:p>
          <a:p>
            <a:r>
              <a:rPr lang="en-US" sz="2000" dirty="0">
                <a:solidFill>
                  <a:schemeClr val="accent2"/>
                </a:solidFill>
                <a:latin typeface="Azo Sans" panose="020B0603030503020204" pitchFamily="34" charset="77"/>
                <a:ea typeface="Calibri"/>
                <a:cs typeface="Calibri"/>
              </a:rPr>
              <a:t>Wednesday, November 19 | 5:30 PM - 8:00 PM</a:t>
            </a:r>
          </a:p>
          <a:p>
            <a:endParaRPr lang="en-US" sz="2000" dirty="0">
              <a:solidFill>
                <a:schemeClr val="accent2"/>
              </a:solidFill>
              <a:latin typeface="Azo Sans" panose="020B0603030503020204" pitchFamily="34" charset="77"/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accent5"/>
                </a:solidFill>
                <a:latin typeface="Azo Sans" panose="020B0603030503020204" pitchFamily="34" charset="77"/>
                <a:ea typeface="Calibri"/>
                <a:cs typeface="Calibri"/>
              </a:rPr>
              <a:t>CFA Society New York Lunch &amp; Learn Series</a:t>
            </a:r>
          </a:p>
          <a:p>
            <a:r>
              <a:rPr lang="en-US" sz="2000" dirty="0">
                <a:solidFill>
                  <a:schemeClr val="accent2"/>
                </a:solidFill>
                <a:latin typeface="Azo Sans" panose="020B0603030503020204" pitchFamily="34" charset="77"/>
                <a:ea typeface="Calibri"/>
                <a:cs typeface="Calibri"/>
              </a:rPr>
              <a:t>Thursday, November 20 | 12:00 PM - 1:00 PM</a:t>
            </a:r>
          </a:p>
          <a:p>
            <a:endParaRPr lang="en-US" sz="2000" dirty="0">
              <a:solidFill>
                <a:schemeClr val="accent2"/>
              </a:solidFill>
              <a:latin typeface="Azo Sans" panose="020B0603030503020204" pitchFamily="34" charset="77"/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accent5"/>
                </a:solidFill>
                <a:latin typeface="Azo Sans" panose="020B0603030503020204" pitchFamily="34" charset="77"/>
                <a:ea typeface="Calibri"/>
                <a:cs typeface="Calibri"/>
              </a:rPr>
              <a:t>CFA Society New York Coffee Chat Series</a:t>
            </a:r>
          </a:p>
          <a:p>
            <a:r>
              <a:rPr lang="en-US" sz="2000" dirty="0">
                <a:solidFill>
                  <a:schemeClr val="accent2"/>
                </a:solidFill>
                <a:latin typeface="Azo Sans" panose="020B0603030503020204" pitchFamily="34" charset="77"/>
                <a:ea typeface="Calibri"/>
                <a:cs typeface="Calibri"/>
              </a:rPr>
              <a:t>Tuesday, December 9 | 8:00 AM - 9:00 AM</a:t>
            </a:r>
          </a:p>
          <a:p>
            <a:endParaRPr lang="en-US" sz="2000" dirty="0">
              <a:solidFill>
                <a:schemeClr val="accent2"/>
              </a:solidFill>
              <a:latin typeface="Azo Sans" panose="020B0603030503020204" pitchFamily="34" charset="77"/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accent5"/>
                </a:solidFill>
                <a:latin typeface="Azo Sans" panose="020B0603030503020204" pitchFamily="34" charset="77"/>
                <a:ea typeface="Calibri"/>
                <a:cs typeface="Calibri"/>
              </a:rPr>
              <a:t>CFA Exam Level 2 Review: CFA Society New York and Kaplan </a:t>
            </a:r>
            <a:r>
              <a:rPr lang="en-US" sz="2000" dirty="0" err="1">
                <a:solidFill>
                  <a:schemeClr val="accent5"/>
                </a:solidFill>
                <a:latin typeface="Azo Sans" panose="020B0603030503020204" pitchFamily="34" charset="77"/>
                <a:ea typeface="Calibri"/>
                <a:cs typeface="Calibri"/>
              </a:rPr>
              <a:t>Schweser</a:t>
            </a:r>
            <a:endParaRPr lang="en-US" sz="2000" dirty="0">
              <a:solidFill>
                <a:schemeClr val="accent5"/>
              </a:solidFill>
              <a:latin typeface="Azo Sans" panose="020B0603030503020204" pitchFamily="34" charset="77"/>
              <a:ea typeface="Calibri"/>
              <a:cs typeface="Calibri"/>
            </a:endParaRPr>
          </a:p>
          <a:p>
            <a:r>
              <a:rPr lang="en-US" sz="2000" dirty="0">
                <a:solidFill>
                  <a:schemeClr val="accent2"/>
                </a:solidFill>
                <a:latin typeface="Azo Sans" panose="020B0603030503020204" pitchFamily="34" charset="77"/>
                <a:ea typeface="Calibri"/>
                <a:cs typeface="Calibri"/>
              </a:rPr>
              <a:t>Thursday, January 22 | 6:0 PM - 8:00 PM</a:t>
            </a:r>
          </a:p>
          <a:p>
            <a:endParaRPr lang="en-US" sz="2000" dirty="0">
              <a:solidFill>
                <a:schemeClr val="accent2"/>
              </a:solidFill>
              <a:latin typeface="Azo Sans" panose="020B0603030503020204" pitchFamily="34" charset="77"/>
              <a:ea typeface="Calibri"/>
              <a:cs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5B1A49-D033-BC76-5BE6-7B25B7DE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70" y="123792"/>
            <a:ext cx="2959695" cy="29596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4C91D10-4209-0DD4-2D94-B54884737036}"/>
              </a:ext>
            </a:extLst>
          </p:cNvPr>
          <p:cNvSpPr txBox="1"/>
          <p:nvPr/>
        </p:nvSpPr>
        <p:spPr>
          <a:xfrm>
            <a:off x="8985928" y="3255818"/>
            <a:ext cx="2789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zo Sans" panose="020B0603030503020204" pitchFamily="34" charset="77"/>
              </a:rPr>
              <a:t>Scan for full</a:t>
            </a:r>
          </a:p>
          <a:p>
            <a:pPr algn="ctr"/>
            <a:r>
              <a:rPr lang="en-US" sz="2000" b="1" dirty="0">
                <a:latin typeface="Azo Sans" panose="020B0603030503020204" pitchFamily="34" charset="77"/>
              </a:rPr>
              <a:t>event calendar</a:t>
            </a:r>
          </a:p>
        </p:txBody>
      </p:sp>
    </p:spTree>
    <p:extLst>
      <p:ext uri="{BB962C8B-B14F-4D97-AF65-F5344CB8AC3E}">
        <p14:creationId xmlns:p14="http://schemas.microsoft.com/office/powerpoint/2010/main" val="76157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3E91-52B8-3447-B551-9A2587E04032}"/>
              </a:ext>
            </a:extLst>
          </p:cNvPr>
          <p:cNvSpPr txBox="1">
            <a:spLocks/>
          </p:cNvSpPr>
          <p:nvPr/>
        </p:nvSpPr>
        <p:spPr>
          <a:xfrm>
            <a:off x="588290" y="636729"/>
            <a:ext cx="10515600" cy="1127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000" dirty="0">
                <a:solidFill>
                  <a:schemeClr val="accent1"/>
                </a:solidFill>
                <a:latin typeface="Flecha S Medium" panose="02050703060505060204" pitchFamily="18" charset="77"/>
              </a:rPr>
              <a:t>2025-2026 Research Challenge &amp; Network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Flecha S Medium" panose="02050703060505060204" pitchFamily="18" charset="77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BB6D1E0-9756-C046-AEF9-12DE49A93937}"/>
              </a:ext>
            </a:extLst>
          </p:cNvPr>
          <p:cNvSpPr/>
          <p:nvPr/>
        </p:nvSpPr>
        <p:spPr>
          <a:xfrm>
            <a:off x="-1064" y="1630973"/>
            <a:ext cx="12192000" cy="4253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6EBDE"/>
              </a:solidFill>
              <a:effectLst/>
              <a:uLnTx/>
              <a:uFillTx/>
              <a:latin typeface="Flecha S Medium" panose="02050703060505060204" pitchFamily="18" charset="0"/>
              <a:ea typeface="+mn-ea"/>
              <a:cs typeface="+mn-cs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6BF8DF7D-10EB-784A-A97D-F89653BFBB29}"/>
              </a:ext>
            </a:extLst>
          </p:cNvPr>
          <p:cNvSpPr txBox="1"/>
          <p:nvPr/>
        </p:nvSpPr>
        <p:spPr>
          <a:xfrm>
            <a:off x="533596" y="6199061"/>
            <a:ext cx="60970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t>© 2025 CFA Institute. All Rights Reserved.</a:t>
            </a:r>
          </a:p>
        </p:txBody>
      </p:sp>
      <p:sp>
        <p:nvSpPr>
          <p:cNvPr id="250" name="Content Placeholder 6">
            <a:extLst>
              <a:ext uri="{FF2B5EF4-FFF2-40B4-BE49-F238E27FC236}">
                <a16:creationId xmlns:a16="http://schemas.microsoft.com/office/drawing/2014/main" id="{9BDEDD08-4ABC-5F28-A29B-85CF8D7538E0}"/>
              </a:ext>
            </a:extLst>
          </p:cNvPr>
          <p:cNvSpPr txBox="1">
            <a:spLocks/>
          </p:cNvSpPr>
          <p:nvPr/>
        </p:nvSpPr>
        <p:spPr>
          <a:xfrm>
            <a:off x="219125" y="1963482"/>
            <a:ext cx="3909529" cy="5714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Azo Sans" panose="020B0603030503020204" pitchFamily="34" charset="77"/>
              </a:rPr>
              <a:t>The Challenge</a:t>
            </a:r>
          </a:p>
        </p:txBody>
      </p: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E9AF43EA-4A2B-EBBE-A84E-0D35BB2EDBFD}"/>
              </a:ext>
            </a:extLst>
          </p:cNvPr>
          <p:cNvSpPr txBox="1">
            <a:spLocks/>
          </p:cNvSpPr>
          <p:nvPr/>
        </p:nvSpPr>
        <p:spPr>
          <a:xfrm>
            <a:off x="219125" y="2417304"/>
            <a:ext cx="3909529" cy="33323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b="0" dirty="0">
                <a:solidFill>
                  <a:schemeClr val="accent2"/>
                </a:solidFill>
                <a:latin typeface="Azo Sans" panose="020B0603030503020204" pitchFamily="34" charset="77"/>
              </a:rPr>
              <a:t>The CFA Institute Research Challenge is an annual global competition that provides university students with hands-on mentoring and intensive training in financial analysis and professional ethics. </a:t>
            </a:r>
          </a:p>
          <a:p>
            <a:pPr>
              <a:lnSpc>
                <a:spcPct val="120000"/>
              </a:lnSpc>
            </a:pPr>
            <a:r>
              <a:rPr lang="en-US" sz="1600" b="0" dirty="0">
                <a:solidFill>
                  <a:schemeClr val="accent2"/>
                </a:solidFill>
                <a:latin typeface="Azo Sans" panose="020B0603030503020204" pitchFamily="34" charset="77"/>
              </a:rPr>
              <a:t>Each student will be tested on their analytical, valuation, report writing, and presentation skills. They gain real-world experience as they assume the role of a research analyst. </a:t>
            </a:r>
          </a:p>
        </p:txBody>
      </p:sp>
      <p:sp>
        <p:nvSpPr>
          <p:cNvPr id="252" name="Content Placeholder 7">
            <a:extLst>
              <a:ext uri="{FF2B5EF4-FFF2-40B4-BE49-F238E27FC236}">
                <a16:creationId xmlns:a16="http://schemas.microsoft.com/office/drawing/2014/main" id="{54CCA7C5-6586-9AC1-CEB9-385B2746FB80}"/>
              </a:ext>
            </a:extLst>
          </p:cNvPr>
          <p:cNvSpPr txBox="1">
            <a:spLocks/>
          </p:cNvSpPr>
          <p:nvPr/>
        </p:nvSpPr>
        <p:spPr>
          <a:xfrm>
            <a:off x="8118766" y="2051356"/>
            <a:ext cx="3909529" cy="5714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2"/>
                </a:solidFill>
                <a:latin typeface="Azo Sans" panose="020B0603030503020204" pitchFamily="34" charset="77"/>
              </a:rPr>
              <a:t>Global network of the world’s top business and finance students</a:t>
            </a:r>
          </a:p>
        </p:txBody>
      </p:sp>
      <p:sp>
        <p:nvSpPr>
          <p:cNvPr id="253" name="Content Placeholder 5">
            <a:extLst>
              <a:ext uri="{FF2B5EF4-FFF2-40B4-BE49-F238E27FC236}">
                <a16:creationId xmlns:a16="http://schemas.microsoft.com/office/drawing/2014/main" id="{9AC21309-997D-FB7D-C149-E0921413D0FD}"/>
              </a:ext>
            </a:extLst>
          </p:cNvPr>
          <p:cNvSpPr txBox="1">
            <a:spLocks/>
          </p:cNvSpPr>
          <p:nvPr/>
        </p:nvSpPr>
        <p:spPr>
          <a:xfrm>
            <a:off x="8223537" y="2771536"/>
            <a:ext cx="3386573" cy="3207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4"/>
                </a:solidFill>
              </a:rPr>
              <a:t>5,000+ </a:t>
            </a:r>
            <a:r>
              <a:rPr lang="en-US" sz="1800" dirty="0">
                <a:solidFill>
                  <a:schemeClr val="accent2"/>
                </a:solidFill>
              </a:rPr>
              <a:t>Students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3,000+ </a:t>
            </a:r>
            <a:r>
              <a:rPr lang="en-US" sz="1800" dirty="0">
                <a:solidFill>
                  <a:schemeClr val="accent2"/>
                </a:solidFill>
              </a:rPr>
              <a:t>Volunteers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900+ </a:t>
            </a:r>
            <a:r>
              <a:rPr lang="en-US" sz="1800" dirty="0">
                <a:solidFill>
                  <a:schemeClr val="accent2"/>
                </a:solidFill>
              </a:rPr>
              <a:t>Universities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150+ </a:t>
            </a:r>
            <a:r>
              <a:rPr lang="en-US" sz="1800" dirty="0">
                <a:solidFill>
                  <a:schemeClr val="accent2"/>
                </a:solidFill>
              </a:rPr>
              <a:t>CFA Societies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113</a:t>
            </a:r>
            <a:r>
              <a:rPr lang="en-US" sz="1800" dirty="0">
                <a:solidFill>
                  <a:schemeClr val="accent2"/>
                </a:solidFill>
              </a:rPr>
              <a:t> Local Challenges </a:t>
            </a:r>
          </a:p>
          <a:p>
            <a:r>
              <a:rPr lang="en-US" sz="1800" dirty="0">
                <a:solidFill>
                  <a:schemeClr val="accent4"/>
                </a:solidFill>
              </a:rPr>
              <a:t>91</a:t>
            </a:r>
            <a:r>
              <a:rPr lang="en-US" sz="1800" dirty="0">
                <a:solidFill>
                  <a:schemeClr val="accent2"/>
                </a:solidFill>
              </a:rPr>
              <a:t> Countries</a:t>
            </a:r>
          </a:p>
        </p:txBody>
      </p:sp>
      <p:pic>
        <p:nvPicPr>
          <p:cNvPr id="254" name="Picture 253" descr="A group of people in suits&#10;&#10;Description automatically generated">
            <a:extLst>
              <a:ext uri="{FF2B5EF4-FFF2-40B4-BE49-F238E27FC236}">
                <a16:creationId xmlns:a16="http://schemas.microsoft.com/office/drawing/2014/main" id="{DA85B00B-07B5-0E0C-3532-E5B9A31BF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6" r="11665"/>
          <a:stretch/>
        </p:blipFill>
        <p:spPr>
          <a:xfrm>
            <a:off x="4146216" y="2534886"/>
            <a:ext cx="3744809" cy="2674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142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319E2-F639-81EB-5B94-1F3EAE732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her hand up&#10;&#10;Description automatically generated">
            <a:extLst>
              <a:ext uri="{FF2B5EF4-FFF2-40B4-BE49-F238E27FC236}">
                <a16:creationId xmlns:a16="http://schemas.microsoft.com/office/drawing/2014/main" id="{573825B5-7B20-4ED4-4A89-87BE12F7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28" r="22245" b="1650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DA225C-7C86-F94E-255A-951BC4E5A379}"/>
              </a:ext>
            </a:extLst>
          </p:cNvPr>
          <p:cNvSpPr txBox="1"/>
          <p:nvPr/>
        </p:nvSpPr>
        <p:spPr>
          <a:xfrm>
            <a:off x="304256" y="189726"/>
            <a:ext cx="5411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>
                <a:latin typeface="Flecha S Medium" panose="02050703060505060204" pitchFamily="18" charset="77"/>
              </a:rPr>
              <a:t>Team and Student Registration</a:t>
            </a:r>
            <a:br>
              <a:rPr lang="en-US" sz="4000" dirty="0">
                <a:latin typeface="Flecha S Medium" panose="02050703060505060204" pitchFamily="18" charset="77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Flecha S Medium" panose="02050703060505060204" pitchFamily="18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E4CAF-52FC-A97A-150C-CEBA39B84F90}"/>
              </a:ext>
            </a:extLst>
          </p:cNvPr>
          <p:cNvSpPr/>
          <p:nvPr/>
        </p:nvSpPr>
        <p:spPr>
          <a:xfrm>
            <a:off x="6094937" y="-217"/>
            <a:ext cx="60970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4BD56D3-7349-9791-54C8-4D5EE61E07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61867" y="1207965"/>
            <a:ext cx="4163204" cy="4163204"/>
          </a:xfrm>
          <a:prstGeom prst="ellipse">
            <a:avLst/>
          </a:prstGeom>
        </p:spPr>
      </p:pic>
      <p:pic>
        <p:nvPicPr>
          <p:cNvPr id="22" name="Picture 21" descr="A blue lines in a circle&#10;&#10;Description automatically generated">
            <a:extLst>
              <a:ext uri="{FF2B5EF4-FFF2-40B4-BE49-F238E27FC236}">
                <a16:creationId xmlns:a16="http://schemas.microsoft.com/office/drawing/2014/main" id="{75F2A7B3-0447-7893-B4DD-91E50B412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676" y="471769"/>
            <a:ext cx="5679586" cy="56355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3D57C-AAC9-E9FB-C446-E0CEACF7E4B8}"/>
              </a:ext>
            </a:extLst>
          </p:cNvPr>
          <p:cNvSpPr txBox="1">
            <a:spLocks/>
          </p:cNvSpPr>
          <p:nvPr/>
        </p:nvSpPr>
        <p:spPr>
          <a:xfrm>
            <a:off x="9135066" y="6199061"/>
            <a:ext cx="2743200" cy="1871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65DFC-E6E1-AC46-8C75-398C3AC7E51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" panose="02000000000000000000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4F00AEB-AB01-2C61-B16E-30F914BC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121" y="6236208"/>
            <a:ext cx="4114800" cy="123111"/>
          </a:xfrm>
        </p:spPr>
        <p:txBody>
          <a:bodyPr/>
          <a:lstStyle/>
          <a:p>
            <a:r>
              <a:rPr lang="en-US"/>
              <a:t>© 2023 CFA Institute. All Rights Reserved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0118A9-D8C9-9770-069C-6F961368C178}"/>
              </a:ext>
            </a:extLst>
          </p:cNvPr>
          <p:cNvSpPr txBox="1">
            <a:spLocks/>
          </p:cNvSpPr>
          <p:nvPr/>
        </p:nvSpPr>
        <p:spPr>
          <a:xfrm>
            <a:off x="365759" y="1522046"/>
            <a:ext cx="5520440" cy="51462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938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31775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73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873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"/>
            <a:r>
              <a:rPr lang="en-US" b="0" dirty="0">
                <a:latin typeface="Azo Sans" panose="020B0603030503020204" pitchFamily="34" charset="77"/>
                <a:ea typeface="Calibri"/>
                <a:cs typeface="Calibri"/>
              </a:rPr>
              <a:t>All participants, including students, faculty advisors, industry mentors, graders, and judges, must register by logging into or creating a CFA Institute account and should use the designated Volunteer link for sign-up.</a:t>
            </a:r>
          </a:p>
          <a:p>
            <a:pPr marL="55245"/>
            <a:r>
              <a:rPr lang="en-US" b="0" dirty="0">
                <a:latin typeface="Azo Sans" panose="020B0603030503020204" pitchFamily="34" charset="77"/>
                <a:ea typeface="Calibri"/>
                <a:cs typeface="Calibri"/>
              </a:rPr>
              <a:t>Students will see an optional “Team Name” box during registration – please use your University name here. </a:t>
            </a:r>
          </a:p>
          <a:p>
            <a:pPr marL="55245"/>
            <a:r>
              <a:rPr lang="en-US" b="0" dirty="0">
                <a:latin typeface="Azo Sans" panose="020B0603030503020204" pitchFamily="34" charset="77"/>
                <a:ea typeface="Calibri"/>
                <a:cs typeface="Calibri"/>
              </a:rPr>
              <a:t>Universities with more than one team will use A &amp; B. After registration we will give you a Team Name based on entry date.</a:t>
            </a:r>
          </a:p>
          <a:p>
            <a:pPr marL="55245"/>
            <a:r>
              <a:rPr lang="en-US" b="0" dirty="0">
                <a:latin typeface="Azo Sans" panose="020B0603030503020204" pitchFamily="34" charset="77"/>
                <a:ea typeface="Calibri"/>
                <a:cs typeface="Calibri"/>
              </a:rPr>
              <a:t>Register for the competition on the CFA Institute registration portal by Nov 21</a:t>
            </a:r>
          </a:p>
          <a:p>
            <a:pPr marL="683895" lvl="1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Students will receive a welcome letter</a:t>
            </a:r>
          </a:p>
          <a:p>
            <a:pPr marL="683895" lvl="1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Faculty and volunteers will receive confirmation from us</a:t>
            </a:r>
          </a:p>
          <a:p>
            <a:pPr marL="683895" lvl="1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We will provide access to our Research Challenge Site</a:t>
            </a:r>
          </a:p>
          <a:p>
            <a:pPr marL="1598295" lvl="3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Watch videos of past presentations</a:t>
            </a:r>
          </a:p>
          <a:p>
            <a:pPr marL="1598295" lvl="3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View past reports from winning teams</a:t>
            </a:r>
          </a:p>
          <a:p>
            <a:pPr marL="1598295" lvl="3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Eligibility standards</a:t>
            </a:r>
          </a:p>
          <a:p>
            <a:pPr marL="1598295" lvl="3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Review the rules </a:t>
            </a:r>
          </a:p>
          <a:p>
            <a:pPr marL="1598295" lvl="3" indent="-171450"/>
            <a:r>
              <a:rPr lang="en-US" dirty="0">
                <a:latin typeface="Azo Sans" panose="020B0603030503020204" pitchFamily="34" charset="77"/>
                <a:ea typeface="Calibri"/>
                <a:cs typeface="Calibri"/>
              </a:rPr>
              <a:t>Kickoff Video</a:t>
            </a:r>
          </a:p>
          <a:p>
            <a:endParaRPr lang="en-US" b="0" dirty="0">
              <a:latin typeface="Azo Sans" panose="020B0603030503020204" pitchFamily="34" charset="77"/>
              <a:ea typeface="Calibri"/>
              <a:cs typeface="Calibri"/>
            </a:endParaRPr>
          </a:p>
          <a:p>
            <a:endParaRPr lang="en-US" b="0" dirty="0">
              <a:latin typeface="Azo Sans" panose="020B0603030503020204" pitchFamily="34" charset="77"/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0955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FA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anded Template" id="{5C32DF86-BE78-410A-892B-CF5C9CF33621}" vid="{0758DA55-FE20-4625-895A-51A6B88D9379}"/>
    </a:ext>
  </a:extLst>
</a:theme>
</file>

<file path=ppt/theme/theme2.xml><?xml version="1.0" encoding="utf-8"?>
<a:theme xmlns:a="http://schemas.openxmlformats.org/drawingml/2006/main" name="2_Custom Design">
  <a:themeElements>
    <a:clrScheme name="CFA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anded Template" id="{5C32DF86-BE78-410A-892B-CF5C9CF33621}" vid="{0758DA55-FE20-4625-895A-51A6B88D9379}"/>
    </a:ext>
  </a:extLst>
</a:theme>
</file>

<file path=ppt/theme/theme3.xml><?xml version="1.0" encoding="utf-8"?>
<a:theme xmlns:a="http://schemas.openxmlformats.org/drawingml/2006/main" name="1_Custom Design">
  <a:themeElements>
    <a:clrScheme name="CFA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anded Template" id="{5C32DF86-BE78-410A-892B-CF5C9CF33621}" vid="{0758DA55-FE20-4625-895A-51A6B88D9379}"/>
    </a:ext>
  </a:extLst>
</a:theme>
</file>

<file path=ppt/theme/theme4.xml><?xml version="1.0" encoding="utf-8"?>
<a:theme xmlns:a="http://schemas.openxmlformats.org/drawingml/2006/main" name="1_Dark Blue/Footer">
  <a:themeElements>
    <a:clrScheme name="">
      <a:dk1>
        <a:srgbClr val="060059"/>
      </a:dk1>
      <a:lt1>
        <a:srgbClr val="F6EBDE"/>
      </a:lt1>
      <a:dk2>
        <a:srgbClr val="050058"/>
      </a:dk2>
      <a:lt2>
        <a:srgbClr val="F6EBDE"/>
      </a:lt2>
      <a:accent1>
        <a:srgbClr val="000000"/>
      </a:accent1>
      <a:accent2>
        <a:srgbClr val="FFFFFF"/>
      </a:accent2>
      <a:accent3>
        <a:srgbClr val="4376FE"/>
      </a:accent3>
      <a:accent4>
        <a:srgbClr val="FFC000"/>
      </a:accent4>
      <a:accent5>
        <a:srgbClr val="00BBFF"/>
      </a:accent5>
      <a:accent6>
        <a:srgbClr val="7A46FF"/>
      </a:accent6>
      <a:hlink>
        <a:srgbClr val="4376FE"/>
      </a:hlink>
      <a:folHlink>
        <a:srgbClr val="4376FE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1027</Words>
  <Application>Microsoft Office PowerPoint</Application>
  <PresentationFormat>Widescreen</PresentationFormat>
  <Paragraphs>180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Custom Design</vt:lpstr>
      <vt:lpstr>2_Custom Design</vt:lpstr>
      <vt:lpstr>1_Custom Design</vt:lpstr>
      <vt:lpstr>1_Dark Blue/Footer</vt:lpstr>
      <vt:lpstr>CFA Institute  Research Challenge  2025-2026</vt:lpstr>
      <vt:lpstr>PowerPoint Presentation</vt:lpstr>
      <vt:lpstr>PowerPoint Presentation</vt:lpstr>
      <vt:lpstr>The CFA Exam</vt:lpstr>
      <vt:lpstr>The Heloise Ham Scholarship Fund</vt:lpstr>
      <vt:lpstr>Student Membership</vt:lpstr>
      <vt:lpstr>Upcoming CFA Society New York Events</vt:lpstr>
      <vt:lpstr>PowerPoint Presentation</vt:lpstr>
      <vt:lpstr>PowerPoint Presentation</vt:lpstr>
      <vt:lpstr>Rules</vt:lpstr>
      <vt:lpstr>Faculty Advisor &amp; Industry Mentor Involvement</vt:lpstr>
      <vt:lpstr>Kozminski University Subject Company: Dom Development</vt:lpstr>
      <vt:lpstr>Participating Universities 2025</vt:lpstr>
      <vt:lpstr>Sample Report</vt:lpstr>
      <vt:lpstr>PowerPoint Presentation</vt:lpstr>
      <vt:lpstr>And the subject company is…..</vt:lpstr>
      <vt:lpstr>Nano Nuclear Energy Inc</vt:lpstr>
      <vt:lpstr>Interacting with Nano Nuclear Energy Inc.</vt:lpstr>
      <vt:lpstr>Competition Timeline</vt:lpstr>
      <vt:lpstr>Thank you to all students, faculty, and volunteers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Morasse</dc:creator>
  <cp:lastModifiedBy>Christopher Bruzese</cp:lastModifiedBy>
  <cp:revision>29</cp:revision>
  <dcterms:created xsi:type="dcterms:W3CDTF">2025-10-30T15:28:43Z</dcterms:created>
  <dcterms:modified xsi:type="dcterms:W3CDTF">2025-11-04T15:51:46Z</dcterms:modified>
</cp:coreProperties>
</file>